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4"/>
  </p:sldMasterIdLst>
  <p:notesMasterIdLst>
    <p:notesMasterId r:id="rId24"/>
  </p:notesMasterIdLst>
  <p:handoutMasterIdLst>
    <p:handoutMasterId r:id="rId25"/>
  </p:handoutMasterIdLst>
  <p:sldIdLst>
    <p:sldId id="275" r:id="rId5"/>
    <p:sldId id="261" r:id="rId6"/>
    <p:sldId id="263" r:id="rId7"/>
    <p:sldId id="279" r:id="rId8"/>
    <p:sldId id="274" r:id="rId9"/>
    <p:sldId id="264" r:id="rId10"/>
    <p:sldId id="268" r:id="rId11"/>
    <p:sldId id="270" r:id="rId12"/>
    <p:sldId id="265" r:id="rId13"/>
    <p:sldId id="267" r:id="rId14"/>
    <p:sldId id="266" r:id="rId15"/>
    <p:sldId id="273" r:id="rId16"/>
    <p:sldId id="271" r:id="rId17"/>
    <p:sldId id="276" r:id="rId18"/>
    <p:sldId id="277" r:id="rId19"/>
    <p:sldId id="281" r:id="rId20"/>
    <p:sldId id="269" r:id="rId21"/>
    <p:sldId id="262" r:id="rId22"/>
    <p:sldId id="278" r:id="rId2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503" autoAdjust="0"/>
    <p:restoredTop sz="94660"/>
  </p:normalViewPr>
  <p:slideViewPr>
    <p:cSldViewPr snapToGrid="0">
      <p:cViewPr varScale="1">
        <p:scale>
          <a:sx n="95" d="100"/>
          <a:sy n="95" d="100"/>
        </p:scale>
        <p:origin x="5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2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86C4E-035F-493C-816B-BA1ABC8761E3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7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7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2BCA8-BD25-4471-80BB-64527F4C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96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A6DF99C-81BF-4467-9EF0-0DD44790F229}" type="datetimeFigureOut">
              <a:rPr lang="en-US"/>
              <a:t>8/6/2015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3D2A99F-E6C3-41FD-8808-6E6C915749B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64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15D52-6302-43CD-A672-FBDF82A693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45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2A99F-E6C3-41FD-8808-6E6C915749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86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2A99F-E6C3-41FD-8808-6E6C915749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88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2A99F-E6C3-41FD-8808-6E6C915749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03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2A99F-E6C3-41FD-8808-6E6C915749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89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2A99F-E6C3-41FD-8808-6E6C915749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59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2A99F-E6C3-41FD-8808-6E6C915749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11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2A99F-E6C3-41FD-8808-6E6C915749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71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2A99F-E6C3-41FD-8808-6E6C915749B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22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2A99F-E6C3-41FD-8808-6E6C915749B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276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15D52-6302-43CD-A672-FBDF82A693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93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2A99F-E6C3-41FD-8808-6E6C915749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51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2A99F-E6C3-41FD-8808-6E6C915749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87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2A99F-E6C3-41FD-8808-6E6C915749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83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2A99F-E6C3-41FD-8808-6E6C915749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18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2A99F-E6C3-41FD-8808-6E6C915749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60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2A99F-E6C3-41FD-8808-6E6C915749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88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2A99F-E6C3-41FD-8808-6E6C915749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38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2A99F-E6C3-41FD-8808-6E6C915749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04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8/6/2015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633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8/6/2015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68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8/6/2015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2294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8/6/2015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956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dirty="0"/>
              <a:t>8/6/2015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776750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dirty="0"/>
              <a:t>8/6/2015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2943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8/6/2015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033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dirty="0"/>
              <a:t>8/6/2015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754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8/6/2015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682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8/6/2015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940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8/6/2015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447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8/6/2015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69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8/6/2015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8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8/6/2015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22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8/6/2015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703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8/6/2015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220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8/6/2015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71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TKnIVdbeh7k&amp;feature=youtu.b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csoh.us/Downloads/Board%20Policy%205131%203%20FINAL5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46000"/>
            <a:lum/>
          </a:blip>
          <a:srcRect/>
          <a:stretch>
            <a:fillRect l="-4000" t="-8000" r="-4000" b="-8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4456" y="6000750"/>
            <a:ext cx="946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>
                    <a:alpha val="3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Columbus City Schools</a:t>
            </a:r>
            <a:endParaRPr lang="en-US" sz="4000" dirty="0">
              <a:solidFill>
                <a:srgbClr val="C00000">
                  <a:alpha val="3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07580"/>
            <a:ext cx="12192000" cy="2123658"/>
          </a:xfrm>
          <a:prstGeom prst="rect">
            <a:avLst/>
          </a:prstGeom>
          <a:solidFill>
            <a:schemeClr val="bg1">
              <a:alpha val="39000"/>
            </a:schemeClr>
          </a:solidFill>
          <a:ln cmpd="thinThick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</a:rPr>
              <a:t>Reviewing the Absence Notification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76" y="5965318"/>
            <a:ext cx="619432" cy="7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6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672" y="514563"/>
            <a:ext cx="4539849" cy="59256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767912" y="645271"/>
            <a:ext cx="3234394" cy="237502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How to Document Attendance Phone Calls</a:t>
            </a:r>
          </a:p>
        </p:txBody>
      </p:sp>
      <p:sp>
        <p:nvSpPr>
          <p:cNvPr id="2" name="Flowchart: Off-page Connector 1"/>
          <p:cNvSpPr/>
          <p:nvPr/>
        </p:nvSpPr>
        <p:spPr>
          <a:xfrm rot="5400000">
            <a:off x="9402530" y="1824896"/>
            <a:ext cx="1256145" cy="1542473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By Individual Student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50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7127" y="646545"/>
            <a:ext cx="8819572" cy="803564"/>
          </a:xfrm>
        </p:spPr>
        <p:txBody>
          <a:bodyPr/>
          <a:lstStyle/>
          <a:p>
            <a:r>
              <a:rPr lang="en-US" dirty="0" smtClean="0"/>
              <a:t>Attendance Accountability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283" y="2798406"/>
            <a:ext cx="6981536" cy="20719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The school shall maintain documentation of every phone call used to modify an Attendance Event.  </a:t>
            </a:r>
          </a:p>
          <a:p>
            <a:pPr marL="0" indent="0">
              <a:buNone/>
            </a:pPr>
            <a:r>
              <a:rPr lang="en-US" sz="2000" dirty="0" smtClean="0"/>
              <a:t>The “Parent/Guardian Absence Notification via Telephone” form should be retained with the student attendance file for that school year.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5" name="Picture 4" descr="http://content.mycutegraphics.com/graphics/school/owl-office-assista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120" y="4217896"/>
            <a:ext cx="2143312" cy="212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17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017" y="559476"/>
            <a:ext cx="6019800" cy="1143000"/>
          </a:xfrm>
        </p:spPr>
        <p:txBody>
          <a:bodyPr/>
          <a:lstStyle/>
          <a:p>
            <a:r>
              <a:rPr lang="en-US" dirty="0" smtClean="0"/>
              <a:t>Obtaining Additional Approval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711" r="1711"/>
          <a:stretch>
            <a:fillRect/>
          </a:stretch>
        </p:blipFill>
        <p:spPr>
          <a:xfrm>
            <a:off x="7404448" y="585333"/>
            <a:ext cx="4377532" cy="61000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ontent Placeholder 5"/>
          <p:cNvSpPr txBox="1">
            <a:spLocks/>
          </p:cNvSpPr>
          <p:nvPr/>
        </p:nvSpPr>
        <p:spPr>
          <a:xfrm>
            <a:off x="1536700" y="1594754"/>
            <a:ext cx="5712663" cy="4844547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Prior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entering the note into Infinite Campus you will need to determine if additional Principal approval is required.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should obtain approval before making any changes in the following situations: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note was received more than one week from the date of absence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or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parent already submitted more than 9 excuse dates</a:t>
            </a:r>
          </a:p>
          <a:p>
            <a:pPr marL="0" indent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“Request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Excused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Absence”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a standardized form used to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obtain this approval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None/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20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2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25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5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2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25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5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2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25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25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25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4111" y="1499615"/>
            <a:ext cx="7181901" cy="5006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When </a:t>
            </a:r>
            <a:r>
              <a:rPr lang="en-US" dirty="0"/>
              <a:t>requesting </a:t>
            </a:r>
            <a:r>
              <a:rPr lang="en-US" dirty="0" smtClean="0"/>
              <a:t>approval, </a:t>
            </a:r>
            <a:r>
              <a:rPr lang="en-US" dirty="0"/>
              <a:t>the secretary </a:t>
            </a:r>
            <a:r>
              <a:rPr lang="en-US" dirty="0" smtClean="0"/>
              <a:t>will print </a:t>
            </a:r>
            <a:r>
              <a:rPr lang="en-US" dirty="0"/>
              <a:t>the Period Detail report from Infinite </a:t>
            </a:r>
            <a:r>
              <a:rPr lang="en-US" dirty="0" smtClean="0"/>
              <a:t>Campus prior </a:t>
            </a:r>
            <a:r>
              <a:rPr lang="en-US" dirty="0"/>
              <a:t>to making any changes to the electronic record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/>
              <a:t>audit purposes </a:t>
            </a:r>
            <a:r>
              <a:rPr lang="en-US" dirty="0" smtClean="0"/>
              <a:t>the following documentation must </a:t>
            </a:r>
            <a:r>
              <a:rPr lang="en-US" dirty="0"/>
              <a:t>be retained in the </a:t>
            </a:r>
            <a:r>
              <a:rPr lang="en-US" dirty="0" smtClean="0"/>
              <a:t>student </a:t>
            </a:r>
            <a:r>
              <a:rPr lang="en-US" dirty="0"/>
              <a:t>attendance </a:t>
            </a:r>
            <a:r>
              <a:rPr lang="en-US" dirty="0" smtClean="0"/>
              <a:t>record:</a:t>
            </a:r>
          </a:p>
          <a:p>
            <a:r>
              <a:rPr lang="en-US" dirty="0" smtClean="0"/>
              <a:t>Attendance Note</a:t>
            </a:r>
          </a:p>
          <a:p>
            <a:r>
              <a:rPr lang="en-US" dirty="0" smtClean="0"/>
              <a:t>“Request For Excused Absence” Form</a:t>
            </a:r>
          </a:p>
          <a:p>
            <a:r>
              <a:rPr lang="en-US" dirty="0" smtClean="0"/>
              <a:t>Period Detail Report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00212" y="527050"/>
            <a:ext cx="9396946" cy="8001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/>
              <a:t>Documenting the modification</a:t>
            </a:r>
            <a:endParaRPr lang="en-US" sz="3600" dirty="0"/>
          </a:p>
        </p:txBody>
      </p:sp>
      <p:pic>
        <p:nvPicPr>
          <p:cNvPr id="6" name="Picture 16" descr="http://content.mycutegraphics.com/graphics/school/owl-date-stamp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754" y="3303492"/>
            <a:ext cx="2127688" cy="320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96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-media-cache-ak0.pinimg.com/236x/77/b8/4f/77b84f659286ab176dd8ccbc882231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298" y="3337170"/>
            <a:ext cx="1681653" cy="327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5298" y="572850"/>
            <a:ext cx="8915399" cy="1468800"/>
          </a:xfrm>
        </p:spPr>
        <p:txBody>
          <a:bodyPr/>
          <a:lstStyle/>
          <a:p>
            <a:r>
              <a:rPr lang="en-US" dirty="0" smtClean="0"/>
              <a:t>Entering the Absence Notification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5298" y="2044228"/>
            <a:ext cx="8915399" cy="2413472"/>
          </a:xfrm>
        </p:spPr>
        <p:txBody>
          <a:bodyPr>
            <a:normAutofit/>
          </a:bodyPr>
          <a:lstStyle/>
          <a:p>
            <a:r>
              <a:rPr lang="en-US" dirty="0" smtClean="0"/>
              <a:t>After review and approval, each note should be entered into Infinite Campus.  For specific instructions on this process refer to the </a:t>
            </a:r>
          </a:p>
          <a:p>
            <a:endParaRPr lang="en-US" dirty="0" smtClean="0"/>
          </a:p>
          <a:p>
            <a:pPr algn="r"/>
            <a:r>
              <a:rPr lang="en-US" b="1" dirty="0" smtClean="0"/>
              <a:t>Changing an Unexcused Absence to Excused Video </a:t>
            </a:r>
            <a:endParaRPr lang="en-US" b="1" dirty="0" smtClean="0">
              <a:hlinkClick r:id="rId4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4531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7127" y="646545"/>
            <a:ext cx="8819572" cy="803564"/>
          </a:xfrm>
        </p:spPr>
        <p:txBody>
          <a:bodyPr/>
          <a:lstStyle/>
          <a:p>
            <a:r>
              <a:rPr lang="en-US" dirty="0" smtClean="0"/>
              <a:t>Attendance Accountability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30070" y="1450108"/>
            <a:ext cx="8701650" cy="5255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Every time an attendance event is modified the change is tracked electronically in Infinite </a:t>
            </a:r>
            <a:r>
              <a:rPr lang="en-US" dirty="0" smtClean="0"/>
              <a:t>Campus.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The attendance office must maintain physical files </a:t>
            </a:r>
            <a:r>
              <a:rPr lang="en-US" dirty="0"/>
              <a:t>for every student containing </a:t>
            </a:r>
            <a:r>
              <a:rPr lang="en-US" dirty="0" smtClean="0"/>
              <a:t>all attendance related notes.</a:t>
            </a:r>
          </a:p>
          <a:p>
            <a:r>
              <a:rPr lang="en-US" dirty="0" smtClean="0"/>
              <a:t>Each student will have a manila attendance </a:t>
            </a:r>
            <a:r>
              <a:rPr lang="en-US" dirty="0"/>
              <a:t>file folder </a:t>
            </a:r>
            <a:r>
              <a:rPr lang="en-US" dirty="0" smtClean="0"/>
              <a:t>prepared.</a:t>
            </a:r>
          </a:p>
          <a:p>
            <a:r>
              <a:rPr lang="en-US" dirty="0" smtClean="0"/>
              <a:t>The files are to be sorted </a:t>
            </a:r>
            <a:r>
              <a:rPr lang="en-US" dirty="0"/>
              <a:t>alphabetically by Last Name then First </a:t>
            </a:r>
            <a:r>
              <a:rPr lang="en-US" dirty="0" smtClean="0"/>
              <a:t>Name.</a:t>
            </a:r>
          </a:p>
          <a:p>
            <a:r>
              <a:rPr lang="en-US" dirty="0" smtClean="0"/>
              <a:t>Attendance notes must</a:t>
            </a:r>
            <a:r>
              <a:rPr lang="en-US" b="1" dirty="0" smtClean="0"/>
              <a:t> </a:t>
            </a:r>
            <a:r>
              <a:rPr lang="en-US" b="1" u="sng" dirty="0" smtClean="0"/>
              <a:t>NOT</a:t>
            </a:r>
            <a:r>
              <a:rPr lang="en-US" b="1" dirty="0" smtClean="0"/>
              <a:t> </a:t>
            </a:r>
            <a:r>
              <a:rPr lang="en-US" dirty="0" smtClean="0"/>
              <a:t>be stored in the student’s cumulative record.</a:t>
            </a:r>
          </a:p>
          <a:p>
            <a:r>
              <a:rPr lang="en-US" dirty="0"/>
              <a:t>All attendance notes </a:t>
            </a:r>
            <a:r>
              <a:rPr lang="en-US" dirty="0" smtClean="0"/>
              <a:t>must be </a:t>
            </a:r>
            <a:r>
              <a:rPr lang="en-US" dirty="0"/>
              <a:t>stored in an accessible filing </a:t>
            </a:r>
            <a:r>
              <a:rPr lang="en-US" dirty="0" smtClean="0"/>
              <a:t>cabinet </a:t>
            </a:r>
            <a:r>
              <a:rPr lang="en-US" dirty="0"/>
              <a:t>dedicated to attendance </a:t>
            </a:r>
            <a:r>
              <a:rPr lang="en-US" dirty="0" smtClean="0"/>
              <a:t>documentation</a:t>
            </a:r>
          </a:p>
          <a:p>
            <a:pPr marL="0" indent="0">
              <a:buNone/>
            </a:pPr>
            <a:r>
              <a:rPr lang="en-US" dirty="0" smtClean="0"/>
              <a:t>Additionally</a:t>
            </a:r>
            <a:r>
              <a:rPr lang="en-US" dirty="0"/>
              <a:t>, the following documents must be retained with the attendance files for each school year:</a:t>
            </a:r>
          </a:p>
          <a:p>
            <a:r>
              <a:rPr lang="en-US" dirty="0"/>
              <a:t>Parent/Guardian Absence Notification via Telephone</a:t>
            </a:r>
          </a:p>
          <a:p>
            <a:r>
              <a:rPr lang="en-US" dirty="0"/>
              <a:t>Late Arrival Logs and Early Release </a:t>
            </a:r>
            <a:r>
              <a:rPr lang="en-US" dirty="0" smtClean="0"/>
              <a:t>Logs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8" descr="http://content.mycutegraphics.com/graphics/apple/owl-with-red-app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467" y="646544"/>
            <a:ext cx="1218392" cy="174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13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69865" y="1700840"/>
            <a:ext cx="7906871" cy="378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pre-printed Attendance Excuse Note is available.  This form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intended to remind parents that they need to notify the school as to the reason for an absence.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attendance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office can encourage parents to complete this form if no handwritten note has been received. 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secretary can keep a supply in the school office for parents to complete or teachers can send them home when a student returns to class without a written note.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57808" y="698358"/>
            <a:ext cx="76370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Pre-Printed Absence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Excuse 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Note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4" descr="http://www.cliparthut.com/clip-arts/642/school-supplies-clip-art-6420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914" y="4797632"/>
            <a:ext cx="1325997" cy="181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21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75012" y="717176"/>
            <a:ext cx="75792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Sample 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Absence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Excuse 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Note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933" y="1601957"/>
            <a:ext cx="3858238" cy="49990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0867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557" y="656540"/>
            <a:ext cx="8534400" cy="835761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7321" y="1924050"/>
            <a:ext cx="9311109" cy="4210049"/>
          </a:xfrm>
        </p:spPr>
        <p:txBody>
          <a:bodyPr>
            <a:normAutofit/>
          </a:bodyPr>
          <a:lstStyle/>
          <a:p>
            <a:r>
              <a:rPr lang="en-US" dirty="0"/>
              <a:t>All </a:t>
            </a:r>
            <a:r>
              <a:rPr lang="en-US" dirty="0" smtClean="0"/>
              <a:t>attendance notes must </a:t>
            </a:r>
            <a:r>
              <a:rPr lang="en-US" dirty="0"/>
              <a:t>be received </a:t>
            </a:r>
            <a:r>
              <a:rPr lang="en-US" dirty="0" smtClean="0"/>
              <a:t>reviewed and </a:t>
            </a:r>
            <a:r>
              <a:rPr lang="en-US" dirty="0"/>
              <a:t>processed within </a:t>
            </a:r>
            <a:r>
              <a:rPr lang="en-US" dirty="0" smtClean="0"/>
              <a:t>specific </a:t>
            </a:r>
            <a:r>
              <a:rPr lang="en-US" dirty="0"/>
              <a:t>time </a:t>
            </a:r>
            <a:r>
              <a:rPr lang="en-US" dirty="0" smtClean="0"/>
              <a:t>frames.</a:t>
            </a:r>
          </a:p>
          <a:p>
            <a:pPr lvl="1"/>
            <a:r>
              <a:rPr lang="en-US" dirty="0" smtClean="0"/>
              <a:t>Any statement excusing a student’s absence should be submitted to the school attendance office within two days of the student return.</a:t>
            </a:r>
          </a:p>
          <a:p>
            <a:pPr lvl="1"/>
            <a:r>
              <a:rPr lang="en-US" dirty="0" smtClean="0"/>
              <a:t>No statement shall be accepted excusing a student’s absence if it is not received within one week of the student’s return to school unless approved, in writing, by the principal.</a:t>
            </a:r>
          </a:p>
          <a:p>
            <a:r>
              <a:rPr lang="en-US" dirty="0" smtClean="0"/>
              <a:t>A maximum of nine (9) student absences from school will be considered excused with parent notification.  </a:t>
            </a:r>
            <a:endParaRPr lang="en-US" dirty="0"/>
          </a:p>
          <a:p>
            <a:r>
              <a:rPr lang="en-US" dirty="0" smtClean="0"/>
              <a:t>After nine(9) absences, additional information and/or documentation in addition to the parent notification may be required in order for the absence to be excused.</a:t>
            </a:r>
          </a:p>
        </p:txBody>
      </p:sp>
    </p:spTree>
    <p:extLst>
      <p:ext uri="{BB962C8B-B14F-4D97-AF65-F5344CB8AC3E}">
        <p14:creationId xmlns:p14="http://schemas.microsoft.com/office/powerpoint/2010/main" val="51273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46000"/>
            <a:lum/>
          </a:blip>
          <a:srcRect/>
          <a:stretch>
            <a:fillRect l="1000" t="-8000" b="-8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4456" y="6000750"/>
            <a:ext cx="946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>
                    <a:alpha val="3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Columbus City Schools</a:t>
            </a:r>
            <a:endParaRPr lang="en-US" sz="4000" dirty="0">
              <a:solidFill>
                <a:srgbClr val="C00000">
                  <a:alpha val="3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94271"/>
            <a:ext cx="12192000" cy="2123658"/>
          </a:xfrm>
          <a:prstGeom prst="rect">
            <a:avLst/>
          </a:prstGeom>
          <a:solidFill>
            <a:schemeClr val="bg1">
              <a:alpha val="39000"/>
            </a:schemeClr>
          </a:solidFill>
          <a:ln cmpd="thinThick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</a:rPr>
              <a:t>Reviewing the Absence Notification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76" y="5965318"/>
            <a:ext cx="619432" cy="743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3130" y="5031175"/>
            <a:ext cx="4282242" cy="74874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99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6" name="Picture 14" descr="http://shallowfordfalls.typepad.com/.a/6a00d83451c2ba69e201b7c755838d970b-800w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974" y="3569278"/>
            <a:ext cx="4559811" cy="264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68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927" y="641910"/>
            <a:ext cx="8534400" cy="718718"/>
          </a:xfrm>
        </p:spPr>
        <p:txBody>
          <a:bodyPr/>
          <a:lstStyle/>
          <a:p>
            <a:r>
              <a:rPr lang="en-US" dirty="0" smtClean="0"/>
              <a:t>Notification of Absence Reason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1721" y="1924050"/>
            <a:ext cx="6841044" cy="4545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smtClean="0"/>
              <a:t>The superintendent shall require from the parent of each student who has been absent from school or from class for any reason, a statement of the cause for such absence.</a:t>
            </a:r>
          </a:p>
          <a:p>
            <a:pPr marL="0" indent="0">
              <a:buNone/>
            </a:pPr>
            <a:r>
              <a:rPr lang="en-US" sz="2400" i="1" dirty="0" smtClean="0"/>
              <a:t>The Board of Education reserves the right to verify such statements and to investigate the cause of each single absence or prolonged absence.</a:t>
            </a:r>
            <a:r>
              <a:rPr lang="en-US" sz="2400" i="1" dirty="0"/>
              <a:t> </a:t>
            </a:r>
            <a:endParaRPr lang="en-US" sz="2400" i="1" dirty="0" smtClean="0"/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[Board Policy 5131.3]</a:t>
            </a:r>
            <a:endParaRPr lang="en-US" dirty="0"/>
          </a:p>
        </p:txBody>
      </p:sp>
      <p:pic>
        <p:nvPicPr>
          <p:cNvPr id="1026" name="Picture 2" descr="http://www.witheelibrary.org/wp-content/uploads/2014/03/polka-dot-owl-sitting-on-stack-of-book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50" y="4060955"/>
            <a:ext cx="1475504" cy="254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86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Reviewing Absence Notes and Phone Calls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attendance note should be reviewed prior to entering it into Infinite Campus.  </a:t>
            </a:r>
            <a:endParaRPr lang="en-US" dirty="0"/>
          </a:p>
        </p:txBody>
      </p:sp>
      <p:pic>
        <p:nvPicPr>
          <p:cNvPr id="2050" name="Picture 2" descr="http://images.clipartpanda.com/owl-stack-of-books-clipart-owl-classroom-phone-monit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390529"/>
            <a:ext cx="2026062" cy="223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73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7912" y="645270"/>
            <a:ext cx="9517769" cy="675529"/>
          </a:xfrm>
        </p:spPr>
        <p:txBody>
          <a:bodyPr/>
          <a:lstStyle/>
          <a:p>
            <a:r>
              <a:rPr lang="en-US" dirty="0" smtClean="0"/>
              <a:t>First things first….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21408" y="1320799"/>
            <a:ext cx="9470228" cy="4958758"/>
          </a:xfrm>
        </p:spPr>
        <p:txBody>
          <a:bodyPr>
            <a:normAutofit lnSpcReduction="10000"/>
          </a:bodyPr>
          <a:lstStyle/>
          <a:p>
            <a:pPr marL="0" lvl="1" indent="0">
              <a:buNone/>
            </a:pPr>
            <a:r>
              <a:rPr lang="en-US" sz="2100" dirty="0"/>
              <a:t>All attendance notes are to be reviewed. When a note meets specific criteria it can be changed to excused in Infinite Campus.  When reviewing the note keep the following questions in mind:</a:t>
            </a:r>
          </a:p>
          <a:p>
            <a:r>
              <a:rPr lang="en-US" sz="2000" dirty="0" smtClean="0"/>
              <a:t>Who wrote the note?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The note should be </a:t>
            </a:r>
            <a:r>
              <a:rPr lang="en-US" sz="2000" dirty="0"/>
              <a:t>written by a parent, guardian, or </a:t>
            </a:r>
            <a:r>
              <a:rPr lang="en-US" sz="2000" dirty="0" smtClean="0"/>
              <a:t>medical professional</a:t>
            </a:r>
            <a:endParaRPr lang="en-US" sz="2000" dirty="0"/>
          </a:p>
          <a:p>
            <a:pPr marL="342900" lvl="1" indent="-342900"/>
            <a:r>
              <a:rPr lang="en-US" sz="2100" dirty="0"/>
              <a:t>When was the note received?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The note must be received within one week of the last day of absence</a:t>
            </a:r>
          </a:p>
          <a:p>
            <a:pPr marL="342900" lvl="1" indent="-342900"/>
            <a:r>
              <a:rPr lang="en-US" sz="2100" dirty="0"/>
              <a:t>Does the reason given excuse the absence according to the Board Policy?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If you have questions or concerns about modifying any absence please refer to current Board Policy and Attendance and Accountability Guidelines. </a:t>
            </a:r>
            <a:endParaRPr lang="en-US" sz="200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549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793" y="1327150"/>
            <a:ext cx="8860866" cy="89628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Acceptable Reasons for Excused Student Absences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4112" y="2343150"/>
            <a:ext cx="6662738" cy="4070350"/>
          </a:xfrm>
        </p:spPr>
        <p:txBody>
          <a:bodyPr>
            <a:normAutofit/>
          </a:bodyPr>
          <a:lstStyle/>
          <a:p>
            <a:r>
              <a:rPr lang="en-US" dirty="0"/>
              <a:t>Medical or Dental appointment</a:t>
            </a:r>
          </a:p>
          <a:p>
            <a:r>
              <a:rPr lang="en-US" dirty="0" smtClean="0"/>
              <a:t>Personal Illness</a:t>
            </a:r>
          </a:p>
          <a:p>
            <a:r>
              <a:rPr lang="en-US" dirty="0" smtClean="0"/>
              <a:t>Illness or death in the immediate household</a:t>
            </a:r>
          </a:p>
          <a:p>
            <a:r>
              <a:rPr lang="en-US" dirty="0" smtClean="0"/>
              <a:t>Emergency</a:t>
            </a:r>
          </a:p>
          <a:p>
            <a:r>
              <a:rPr lang="en-US" dirty="0" smtClean="0"/>
              <a:t>Observation of a Religious Holiday</a:t>
            </a:r>
          </a:p>
          <a:p>
            <a:r>
              <a:rPr lang="en-US" dirty="0" smtClean="0"/>
              <a:t>College Visitation</a:t>
            </a:r>
          </a:p>
          <a:p>
            <a:r>
              <a:rPr lang="en-US" dirty="0" smtClean="0"/>
              <a:t>Preparation for Graduation Ceremony </a:t>
            </a:r>
          </a:p>
          <a:p>
            <a:pPr lvl="1"/>
            <a:r>
              <a:rPr lang="en-US" sz="1400" dirty="0" smtClean="0"/>
              <a:t>(Grade 12 Only, Maximum 3 days)</a:t>
            </a:r>
            <a:endParaRPr lang="en-US" dirty="0" smtClean="0"/>
          </a:p>
          <a:p>
            <a:r>
              <a:rPr lang="en-US" dirty="0" smtClean="0"/>
              <a:t>Superintendent’s Designation</a:t>
            </a:r>
          </a:p>
          <a:p>
            <a:r>
              <a:rPr lang="en-US" dirty="0" smtClean="0"/>
              <a:t>Any other reason specified pursuant to Ohio Law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00212" y="527050"/>
            <a:ext cx="6019800" cy="8001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/>
              <a:t>Review the reason</a:t>
            </a:r>
          </a:p>
        </p:txBody>
      </p:sp>
      <p:sp>
        <p:nvSpPr>
          <p:cNvPr id="6" name="Pentagon 5"/>
          <p:cNvSpPr/>
          <p:nvPr/>
        </p:nvSpPr>
        <p:spPr>
          <a:xfrm flipH="1">
            <a:off x="7467600" y="3886200"/>
            <a:ext cx="4256520" cy="212116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 smtClean="0"/>
              <a:t>If </a:t>
            </a:r>
            <a:r>
              <a:rPr lang="en-US" sz="2000" dirty="0"/>
              <a:t>the reason given does not </a:t>
            </a:r>
          </a:p>
          <a:p>
            <a:pPr algn="r"/>
            <a:r>
              <a:rPr lang="en-US" sz="2000" dirty="0"/>
              <a:t>align with these approved  guidelines, t</a:t>
            </a:r>
            <a:r>
              <a:rPr lang="en-US" sz="2000" dirty="0" smtClean="0"/>
              <a:t>he </a:t>
            </a:r>
            <a:r>
              <a:rPr lang="en-US" sz="2000" dirty="0"/>
              <a:t>absence should remain unexcused </a:t>
            </a:r>
            <a:endParaRPr lang="en-US" sz="2000" dirty="0" smtClean="0"/>
          </a:p>
        </p:txBody>
      </p:sp>
      <p:sp>
        <p:nvSpPr>
          <p:cNvPr id="7" name="AutoShape 4" descr="Image result for paper clipart"/>
          <p:cNvSpPr>
            <a:spLocks noChangeAspect="1" noChangeArrowheads="1"/>
          </p:cNvSpPr>
          <p:nvPr/>
        </p:nvSpPr>
        <p:spPr bwMode="auto">
          <a:xfrm>
            <a:off x="155574" y="-144463"/>
            <a:ext cx="3145765" cy="314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://content.mycutegraphics.com/graphics/school/owl-classroom-paper-collect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820" y="1786824"/>
            <a:ext cx="1494473" cy="226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32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165" y="673893"/>
            <a:ext cx="8335430" cy="829376"/>
          </a:xfrm>
        </p:spPr>
        <p:txBody>
          <a:bodyPr/>
          <a:lstStyle/>
          <a:p>
            <a:r>
              <a:rPr lang="en-US" dirty="0" smtClean="0"/>
              <a:t>The Most Common Types of Notes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74" y="3417573"/>
            <a:ext cx="2962017" cy="200633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215900" dir="2700000" algn="tl" rotWithShape="0">
              <a:schemeClr val="accent2">
                <a:alpha val="40000"/>
              </a:scheme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272845" y="5423909"/>
            <a:ext cx="421434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Written Note from Parent/Guardian</a:t>
            </a:r>
          </a:p>
        </p:txBody>
      </p:sp>
      <p:sp>
        <p:nvSpPr>
          <p:cNvPr id="7" name="Rectangle 6"/>
          <p:cNvSpPr/>
          <p:nvPr/>
        </p:nvSpPr>
        <p:spPr>
          <a:xfrm>
            <a:off x="8177297" y="5557259"/>
            <a:ext cx="24833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Written Note from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</a:rPr>
              <a:t>Medical Professional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56001" y="2609647"/>
            <a:ext cx="550761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Phone Call or Verbal Statement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9298" y="3588190"/>
            <a:ext cx="2848856" cy="145235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14300" dir="8100000" sx="106000" sy="106000" algn="tr" rotWithShape="0">
              <a:schemeClr val="accent2">
                <a:alpha val="40000"/>
              </a:schemeClr>
            </a:outerShdw>
          </a:effectLst>
        </p:spPr>
      </p:pic>
      <p:pic>
        <p:nvPicPr>
          <p:cNvPr id="12290" name="Picture 2" descr="http://www.clker.com/cliparts/f/0/1/b/1194986423899936796telefono_email_frolland_01.svg.m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508" y="1396093"/>
            <a:ext cx="1123292" cy="110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22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9343" y="555377"/>
            <a:ext cx="8040865" cy="1273424"/>
          </a:xfrm>
        </p:spPr>
        <p:txBody>
          <a:bodyPr/>
          <a:lstStyle/>
          <a:p>
            <a:r>
              <a:rPr lang="en-US" dirty="0" smtClean="0"/>
              <a:t>Written Attendance Notes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0646" y="2108332"/>
            <a:ext cx="4649787" cy="576262"/>
          </a:xfrm>
        </p:spPr>
        <p:txBody>
          <a:bodyPr/>
          <a:lstStyle/>
          <a:p>
            <a:r>
              <a:rPr lang="en-US" dirty="0" smtClean="0"/>
              <a:t>Written Note from</a:t>
            </a:r>
          </a:p>
          <a:p>
            <a:r>
              <a:rPr lang="en-US" dirty="0" smtClean="0"/>
              <a:t>A Parent/Guardian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15953" y="2108331"/>
            <a:ext cx="5199529" cy="420282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All Written Attendance Notes must contain key </a:t>
            </a:r>
            <a:r>
              <a:rPr lang="en-US" dirty="0" smtClean="0"/>
              <a:t>items:</a:t>
            </a:r>
            <a:endParaRPr lang="en-US" dirty="0"/>
          </a:p>
          <a:p>
            <a:r>
              <a:rPr lang="en-US" dirty="0" smtClean="0"/>
              <a:t>Date written</a:t>
            </a:r>
          </a:p>
          <a:p>
            <a:r>
              <a:rPr lang="en-US" dirty="0" smtClean="0"/>
              <a:t>Student’s Name</a:t>
            </a:r>
          </a:p>
          <a:p>
            <a:r>
              <a:rPr lang="en-US" dirty="0" smtClean="0"/>
              <a:t>Date(s) of absence</a:t>
            </a:r>
          </a:p>
          <a:p>
            <a:r>
              <a:rPr lang="en-US" dirty="0" smtClean="0"/>
              <a:t>Reason</a:t>
            </a:r>
          </a:p>
          <a:p>
            <a:r>
              <a:rPr lang="en-US" dirty="0" smtClean="0"/>
              <a:t>Parent Signature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207978" y="3022512"/>
            <a:ext cx="3988179" cy="2044787"/>
          </a:xfrm>
          <a:prstGeom prst="rect">
            <a:avLst/>
          </a:prstGeom>
          <a:effectLst>
            <a:outerShdw blurRad="50800" dist="254000" dir="8100000" algn="tr" rotWithShape="0">
              <a:schemeClr val="accent2">
                <a:alpha val="40000"/>
              </a:schemeClr>
            </a:outerShdw>
          </a:effectLst>
        </p:spPr>
      </p:pic>
      <p:pic>
        <p:nvPicPr>
          <p:cNvPr id="11266" name="Picture 2" descr="http://us.cdn4.123rf.com/168nwm/orensila/orensila1505/orensila150500003/39768662-patient-owl-holding-a-thermometer-and-pills-illustration-in-vector-form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771" y="3912325"/>
            <a:ext cx="2166711" cy="260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49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-media-cache-ak0.pinimg.com/236x/ed/dc/b4/eddcb4c7ae90674153fb1102f7e6841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886" y="3436832"/>
            <a:ext cx="2393894" cy="319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645" y="601265"/>
            <a:ext cx="8534400" cy="1507067"/>
          </a:xfrm>
        </p:spPr>
        <p:txBody>
          <a:bodyPr/>
          <a:lstStyle/>
          <a:p>
            <a:r>
              <a:rPr lang="en-US" dirty="0" smtClean="0"/>
              <a:t>Written Attendance Notes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6356" y="2108332"/>
            <a:ext cx="4649787" cy="576262"/>
          </a:xfrm>
        </p:spPr>
        <p:txBody>
          <a:bodyPr/>
          <a:lstStyle/>
          <a:p>
            <a:r>
              <a:rPr lang="en-US" dirty="0"/>
              <a:t>Written Note from </a:t>
            </a:r>
            <a:endParaRPr lang="en-US" dirty="0" smtClean="0"/>
          </a:p>
          <a:p>
            <a:r>
              <a:rPr lang="en-US" dirty="0" smtClean="0"/>
              <a:t>A Medical Professional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18947" y="1963554"/>
            <a:ext cx="4934563" cy="431600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All </a:t>
            </a:r>
            <a:r>
              <a:rPr lang="en-US" dirty="0"/>
              <a:t>Attendance Notes </a:t>
            </a:r>
            <a:r>
              <a:rPr lang="en-US" dirty="0" smtClean="0"/>
              <a:t>from medical professionals must </a:t>
            </a:r>
            <a:r>
              <a:rPr lang="en-US" dirty="0"/>
              <a:t>contain key items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Date written</a:t>
            </a:r>
          </a:p>
          <a:p>
            <a:r>
              <a:rPr lang="en-US" dirty="0" smtClean="0"/>
              <a:t>Student’s Name</a:t>
            </a:r>
          </a:p>
          <a:p>
            <a:r>
              <a:rPr lang="en-US" dirty="0" smtClean="0"/>
              <a:t>Date(s) of absence</a:t>
            </a:r>
          </a:p>
          <a:p>
            <a:r>
              <a:rPr lang="en-US" dirty="0" smtClean="0"/>
              <a:t>Signature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429121" y="2777331"/>
            <a:ext cx="4474078" cy="30305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292100" dir="8100000" algn="tr" rotWithShape="0">
              <a:schemeClr val="accent2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448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7912" y="645270"/>
            <a:ext cx="9517769" cy="6755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Phone </a:t>
            </a:r>
            <a:r>
              <a:rPr lang="en-US" dirty="0"/>
              <a:t>Calls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08500" y="1912939"/>
            <a:ext cx="7083136" cy="4366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It is the expectation of the District that telephone calls from a student’s parent or guardian, or from an adult student notifying the school of a student absence will be made prior to 9:30.</a:t>
            </a:r>
          </a:p>
          <a:p>
            <a:pPr marL="0" indent="0">
              <a:buNone/>
            </a:pPr>
            <a:r>
              <a:rPr lang="en-US" dirty="0" smtClean="0"/>
              <a:t>The following information should be collected during the phone call:</a:t>
            </a:r>
          </a:p>
          <a:p>
            <a:pPr lvl="1"/>
            <a:r>
              <a:rPr lang="en-US" dirty="0"/>
              <a:t>Date and Time of the call</a:t>
            </a:r>
          </a:p>
          <a:p>
            <a:pPr lvl="1"/>
            <a:r>
              <a:rPr lang="en-US" dirty="0" smtClean="0"/>
              <a:t>Student Name</a:t>
            </a:r>
          </a:p>
          <a:p>
            <a:pPr lvl="1"/>
            <a:r>
              <a:rPr lang="en-US" dirty="0" smtClean="0"/>
              <a:t>Absence Dates </a:t>
            </a:r>
          </a:p>
          <a:p>
            <a:pPr lvl="1"/>
            <a:r>
              <a:rPr lang="en-US" dirty="0" smtClean="0"/>
              <a:t>Name of Caller</a:t>
            </a:r>
          </a:p>
          <a:p>
            <a:pPr lvl="1"/>
            <a:r>
              <a:rPr lang="en-US" dirty="0" smtClean="0"/>
              <a:t>Reason for Absence</a:t>
            </a:r>
          </a:p>
          <a:p>
            <a:pPr lvl="1"/>
            <a:r>
              <a:rPr lang="en-US" dirty="0" smtClean="0"/>
              <a:t>Name of Person recording the notification</a:t>
            </a:r>
          </a:p>
        </p:txBody>
      </p:sp>
      <p:pic>
        <p:nvPicPr>
          <p:cNvPr id="5" name="Picture 2" descr="http://images.clipartpanda.com/owl-stack-of-books-clipart-owl-classroom-phone-monit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082" y="3862834"/>
            <a:ext cx="2195651" cy="241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98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theme1.xml><?xml version="1.0" encoding="utf-8"?>
<a:theme xmlns:a="http://schemas.openxmlformats.org/drawingml/2006/main" name="Wisp">
  <a:themeElements>
    <a:clrScheme name="Custom 2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BF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72ED615C00ED48BE7A42CE3DCAB877" ma:contentTypeVersion="1" ma:contentTypeDescription="Create a new document." ma:contentTypeScope="" ma:versionID="c7dd96f5802e8936e5d9690b0e464d04">
  <xsd:schema xmlns:xsd="http://www.w3.org/2001/XMLSchema" xmlns:xs="http://www.w3.org/2001/XMLSchema" xmlns:p="http://schemas.microsoft.com/office/2006/metadata/properties" xmlns:ns3="67844a98-218c-4828-9903-d800aa8b7ce1" targetNamespace="http://schemas.microsoft.com/office/2006/metadata/properties" ma:root="true" ma:fieldsID="f6d989895a269f8e1b8307076a1271ac" ns3:_="">
    <xsd:import namespace="67844a98-218c-4828-9903-d800aa8b7ce1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844a98-218c-4828-9903-d800aa8b7ce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E36378-0B5C-46F9-AA58-1F5423DE085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7844a98-218c-4828-9903-d800aa8b7ce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799483B-3E26-4614-9AE4-361C6C0EA8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429FD5-2F3B-4043-9AC7-E1C4F3DB2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844a98-218c-4828-9903-d800aa8b7c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1855</TotalTime>
  <Words>953</Words>
  <Application>Microsoft Office PowerPoint</Application>
  <PresentationFormat>Widescreen</PresentationFormat>
  <Paragraphs>133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Verdana</vt:lpstr>
      <vt:lpstr>Wingdings 3</vt:lpstr>
      <vt:lpstr>Wisp</vt:lpstr>
      <vt:lpstr>PowerPoint Presentation</vt:lpstr>
      <vt:lpstr>Notification of Absence Reason</vt:lpstr>
      <vt:lpstr>Reviewing Absence Notes and Phone Calls</vt:lpstr>
      <vt:lpstr>First things first….</vt:lpstr>
      <vt:lpstr>Acceptable Reasons for Excused Student Absences</vt:lpstr>
      <vt:lpstr>The Most Common Types of Notes</vt:lpstr>
      <vt:lpstr>Written Attendance Notes</vt:lpstr>
      <vt:lpstr>Written Attendance Notes</vt:lpstr>
      <vt:lpstr>Phone Calls </vt:lpstr>
      <vt:lpstr>PowerPoint Presentation</vt:lpstr>
      <vt:lpstr>Attendance Accountability</vt:lpstr>
      <vt:lpstr>Obtaining Additional Approval</vt:lpstr>
      <vt:lpstr>PowerPoint Presentation</vt:lpstr>
      <vt:lpstr>Entering the Absence Notification</vt:lpstr>
      <vt:lpstr>Attendance Accountability</vt:lpstr>
      <vt:lpstr>PowerPoint Presentation</vt:lpstr>
      <vt:lpstr>PowerPoint Presentation</vt:lpstr>
      <vt:lpstr>Overview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rkelly8857@columbus.k12.oh.us</dc:creator>
  <cp:lastModifiedBy>Rachel L Kelly</cp:lastModifiedBy>
  <cp:revision>104</cp:revision>
  <cp:lastPrinted>2015-08-06T14:58:11Z</cp:lastPrinted>
  <dcterms:created xsi:type="dcterms:W3CDTF">2013-07-15T20:24:27Z</dcterms:created>
  <dcterms:modified xsi:type="dcterms:W3CDTF">2015-08-06T15:00:39Z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0x0101001F72ED615C00ED48BE7A42CE3DCAB877</vt:lpwstr>
  </property>
  <property fmtid="{D5CDD505-2E9C-101B-9397-08002B2CF9AE}" pid="3" name="IsMyDocuments">
    <vt:bool>true</vt:bool>
  </property>
</Properties>
</file>