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11" r:id="rId2"/>
  </p:sldMasterIdLst>
  <p:notesMasterIdLst>
    <p:notesMasterId r:id="rId28"/>
  </p:notesMasterIdLst>
  <p:sldIdLst>
    <p:sldId id="311" r:id="rId3"/>
    <p:sldId id="257" r:id="rId4"/>
    <p:sldId id="293" r:id="rId5"/>
    <p:sldId id="295" r:id="rId6"/>
    <p:sldId id="261" r:id="rId7"/>
    <p:sldId id="260" r:id="rId8"/>
    <p:sldId id="262" r:id="rId9"/>
    <p:sldId id="264" r:id="rId10"/>
    <p:sldId id="289" r:id="rId11"/>
    <p:sldId id="291" r:id="rId12"/>
    <p:sldId id="290" r:id="rId13"/>
    <p:sldId id="265" r:id="rId14"/>
    <p:sldId id="294" r:id="rId15"/>
    <p:sldId id="301" r:id="rId16"/>
    <p:sldId id="302" r:id="rId17"/>
    <p:sldId id="304" r:id="rId18"/>
    <p:sldId id="305" r:id="rId19"/>
    <p:sldId id="307" r:id="rId20"/>
    <p:sldId id="309" r:id="rId21"/>
    <p:sldId id="310" r:id="rId22"/>
    <p:sldId id="266" r:id="rId23"/>
    <p:sldId id="279" r:id="rId24"/>
    <p:sldId id="283" r:id="rId25"/>
    <p:sldId id="286" r:id="rId26"/>
    <p:sldId id="285"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07" autoAdjust="0"/>
  </p:normalViewPr>
  <p:slideViewPr>
    <p:cSldViewPr snapToGrid="0">
      <p:cViewPr varScale="1">
        <p:scale>
          <a:sx n="109" d="100"/>
          <a:sy n="109" d="100"/>
        </p:scale>
        <p:origin x="61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AF7396E-FEE3-465C-8F6C-43011DC758D2}" type="datetimeFigureOut">
              <a:rPr lang="en-US" smtClean="0"/>
              <a:t>8/7/2018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3449E6-CB15-4452-9848-6F6BCA773A0F}" type="slidenum">
              <a:rPr lang="en-US" smtClean="0"/>
              <a:t>‹#›</a:t>
            </a:fld>
            <a:endParaRPr lang="en-US" dirty="0"/>
          </a:p>
        </p:txBody>
      </p:sp>
    </p:spTree>
    <p:extLst>
      <p:ext uri="{BB962C8B-B14F-4D97-AF65-F5344CB8AC3E}">
        <p14:creationId xmlns:p14="http://schemas.microsoft.com/office/powerpoint/2010/main" val="142574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58346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260915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B2D23A-CAFB-4586-A40D-52C9AEF1A344}"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8865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135885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B2D23A-CAFB-4586-A40D-52C9AEF1A344}"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3642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1141871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3565690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2712534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313256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3397002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52583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435834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012227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246768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31117555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567458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42631648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92582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296552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3A97EEEA-70B9-4BB4-AF8A-3F7B7168507A}" type="slidenum">
              <a:rPr lang="en-US" smtClean="0"/>
              <a:pPr/>
              <a:t>‹#›</a:t>
            </a:fld>
            <a:endParaRPr lang="en-US" dirty="0"/>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07425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1652466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3A97EEEA-70B9-4BB4-AF8A-3F7B7168507A}" type="slidenum">
              <a:rPr lang="en-US" smtClean="0"/>
              <a:pPr/>
              <a:t>‹#›</a:t>
            </a:fld>
            <a:endParaRPr lang="en-US" dirty="0"/>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57142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37420202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6643539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3569353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81553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100104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212569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187055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364003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145981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FE3BE-C94F-445C-921B-51CF1EDD0F80}"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B2D23A-CAFB-4586-A40D-52C9AEF1A344}" type="slidenum">
              <a:rPr lang="en-US" smtClean="0"/>
              <a:t>‹#›</a:t>
            </a:fld>
            <a:endParaRPr lang="en-US" dirty="0"/>
          </a:p>
        </p:txBody>
      </p:sp>
    </p:spTree>
    <p:extLst>
      <p:ext uri="{BB962C8B-B14F-4D97-AF65-F5344CB8AC3E}">
        <p14:creationId xmlns:p14="http://schemas.microsoft.com/office/powerpoint/2010/main" val="333373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DFE3BE-C94F-445C-921B-51CF1EDD0F80}" type="datetimeFigureOut">
              <a:rPr lang="en-US" smtClean="0"/>
              <a:t>8/7/2018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9B2D23A-CAFB-4586-A40D-52C9AEF1A344}" type="slidenum">
              <a:rPr lang="en-US" smtClean="0"/>
              <a:t>‹#›</a:t>
            </a:fld>
            <a:endParaRPr lang="en-US" dirty="0"/>
          </a:p>
        </p:txBody>
      </p:sp>
    </p:spTree>
    <p:extLst>
      <p:ext uri="{BB962C8B-B14F-4D97-AF65-F5344CB8AC3E}">
        <p14:creationId xmlns:p14="http://schemas.microsoft.com/office/powerpoint/2010/main" val="351400809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6FEDA9C-964E-441A-8C35-E5C1386C70D1}" type="datetimeFigureOut">
              <a:rPr lang="en-US" smtClean="0">
                <a:solidFill>
                  <a:prstClr val="black">
                    <a:tint val="75000"/>
                  </a:prstClr>
                </a:solidFill>
              </a:rPr>
              <a:pPr/>
              <a:t>8/7/2018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3A97EEEA-70B9-4BB4-AF8A-3F7B7168507A}" type="slidenum">
              <a:rPr lang="en-US" smtClean="0"/>
              <a:pPr/>
              <a:t>‹#›</a:t>
            </a:fld>
            <a:endParaRPr lang="en-US" dirty="0"/>
          </a:p>
        </p:txBody>
      </p:sp>
    </p:spTree>
    <p:extLst>
      <p:ext uri="{BB962C8B-B14F-4D97-AF65-F5344CB8AC3E}">
        <p14:creationId xmlns:p14="http://schemas.microsoft.com/office/powerpoint/2010/main" val="264133769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rs.gov/retirement-plans/plan-participant-employee/retirement-topics-403b-contribution-limits" TargetMode="External"/><Relationship Id="rId2" Type="http://schemas.openxmlformats.org/officeDocument/2006/relationships/hyperlink" Target="https://www.irs.gov/retirement-plans/designated-roth-accou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5528" y="2711474"/>
            <a:ext cx="6941452" cy="1449047"/>
          </a:xfrm>
        </p:spPr>
        <p:txBody>
          <a:bodyPr anchor="ctr">
            <a:noAutofit/>
          </a:bodyPr>
          <a:lstStyle/>
          <a:p>
            <a:pPr>
              <a:lnSpc>
                <a:spcPct val="100000"/>
              </a:lnSpc>
            </a:pPr>
            <a:r>
              <a:rPr lang="en-US" sz="4000" b="1" dirty="0">
                <a:solidFill>
                  <a:srgbClr val="C12026"/>
                </a:solidFill>
                <a:latin typeface="Arial Narrow" panose="020B0606020202030204" pitchFamily="34" charset="0"/>
                <a:ea typeface="+mn-ea"/>
                <a:cs typeface="+mn-cs"/>
              </a:rPr>
              <a:t/>
            </a:r>
            <a:br>
              <a:rPr lang="en-US" sz="4000" b="1" dirty="0">
                <a:solidFill>
                  <a:srgbClr val="C12026"/>
                </a:solidFill>
                <a:latin typeface="Arial Narrow" panose="020B0606020202030204" pitchFamily="34" charset="0"/>
                <a:ea typeface="+mn-ea"/>
                <a:cs typeface="+mn-cs"/>
              </a:rPr>
            </a:br>
            <a:r>
              <a:rPr lang="en-US" sz="4000" b="1" dirty="0">
                <a:solidFill>
                  <a:schemeClr val="tx1"/>
                </a:solidFill>
                <a:latin typeface="Arial Narrow" panose="020B0606020202030204" pitchFamily="34" charset="0"/>
                <a:ea typeface="+mn-ea"/>
                <a:cs typeface="+mn-cs"/>
              </a:rPr>
              <a:t>Payroll Office</a:t>
            </a:r>
            <a:endParaRPr lang="en-US" sz="4400" b="1" dirty="0">
              <a:solidFill>
                <a:schemeClr val="tx1"/>
              </a:solidFill>
              <a:latin typeface="Arial Narrow" panose="020B0606020202030204" pitchFamily="34" charset="0"/>
              <a:ea typeface="+mn-ea"/>
              <a:cs typeface="+mn-cs"/>
            </a:endParaRPr>
          </a:p>
        </p:txBody>
      </p:sp>
      <p:sp>
        <p:nvSpPr>
          <p:cNvPr id="3" name="Subtitle 2"/>
          <p:cNvSpPr>
            <a:spLocks noGrp="1"/>
          </p:cNvSpPr>
          <p:nvPr>
            <p:ph type="subTitle" idx="1"/>
          </p:nvPr>
        </p:nvSpPr>
        <p:spPr>
          <a:xfrm>
            <a:off x="3354658" y="4232242"/>
            <a:ext cx="6343185" cy="1655762"/>
          </a:xfrm>
        </p:spPr>
        <p:txBody>
          <a:bodyPr>
            <a:noAutofit/>
          </a:bodyPr>
          <a:lstStyle/>
          <a:p>
            <a:pPr algn="r">
              <a:spcBef>
                <a:spcPts val="0"/>
              </a:spcBef>
            </a:pPr>
            <a:r>
              <a:rPr lang="en-US" sz="2000" dirty="0">
                <a:latin typeface="Arial Narrow" panose="020B0606020202030204" pitchFamily="34" charset="0"/>
              </a:rPr>
              <a:t> </a:t>
            </a:r>
          </a:p>
          <a:p>
            <a:pPr algn="r">
              <a:spcBef>
                <a:spcPts val="0"/>
              </a:spcBef>
            </a:pPr>
            <a:endParaRPr lang="en-US" sz="700" dirty="0">
              <a:latin typeface="Arial Narrow" panose="020B0606020202030204" pitchFamily="34" charset="0"/>
            </a:endParaRPr>
          </a:p>
          <a:p>
            <a:pPr algn="r">
              <a:spcBef>
                <a:spcPts val="0"/>
              </a:spcBef>
            </a:pPr>
            <a:r>
              <a:rPr lang="en-US" sz="1600" dirty="0">
                <a:latin typeface="Arial Narrow" panose="020B0606020202030204" pitchFamily="34" charset="0"/>
              </a:rPr>
              <a:t>Presented August </a:t>
            </a:r>
            <a:r>
              <a:rPr lang="en-US" sz="1600" dirty="0" smtClean="0">
                <a:latin typeface="Arial Narrow" panose="020B0606020202030204" pitchFamily="34" charset="0"/>
              </a:rPr>
              <a:t>2018</a:t>
            </a:r>
          </a:p>
          <a:p>
            <a:pPr algn="r">
              <a:spcBef>
                <a:spcPts val="0"/>
              </a:spcBef>
            </a:pPr>
            <a:endParaRPr lang="en-US" dirty="0">
              <a:latin typeface="Arial Narrow" panose="020B0606020202030204" pitchFamily="34" charset="0"/>
            </a:endParaRPr>
          </a:p>
        </p:txBody>
      </p:sp>
      <p:cxnSp>
        <p:nvCxnSpPr>
          <p:cNvPr id="15" name="Straight Connector 14"/>
          <p:cNvCxnSpPr/>
          <p:nvPr/>
        </p:nvCxnSpPr>
        <p:spPr>
          <a:xfrm flipH="1">
            <a:off x="4959069" y="5249755"/>
            <a:ext cx="5828371" cy="0"/>
          </a:xfrm>
          <a:prstGeom prst="line">
            <a:avLst/>
          </a:prstGeom>
          <a:ln w="28575">
            <a:solidFill>
              <a:srgbClr val="C4262E"/>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590" y="1339376"/>
            <a:ext cx="5405322" cy="1363361"/>
          </a:xfrm>
          <a:prstGeom prst="rect">
            <a:avLst/>
          </a:prstGeom>
        </p:spPr>
      </p:pic>
    </p:spTree>
    <p:extLst>
      <p:ext uri="{BB962C8B-B14F-4D97-AF65-F5344CB8AC3E}">
        <p14:creationId xmlns:p14="http://schemas.microsoft.com/office/powerpoint/2010/main" val="3189204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067" y="395510"/>
            <a:ext cx="8911687" cy="1280890"/>
          </a:xfrm>
        </p:spPr>
        <p:txBody>
          <a:bodyPr/>
          <a:lstStyle/>
          <a:p>
            <a:r>
              <a:rPr lang="en-US" dirty="0" smtClean="0"/>
              <a:t>I’ve Been Called to Jury Duty</a:t>
            </a:r>
            <a:br>
              <a:rPr lang="en-US" dirty="0" smtClean="0"/>
            </a:br>
            <a:r>
              <a:rPr lang="en-US" dirty="0" smtClean="0"/>
              <a:t>What should I do?</a:t>
            </a:r>
            <a:endParaRPr lang="en-US" dirty="0"/>
          </a:p>
        </p:txBody>
      </p:sp>
      <p:sp>
        <p:nvSpPr>
          <p:cNvPr id="3" name="Content Placeholder 2"/>
          <p:cNvSpPr>
            <a:spLocks noGrp="1"/>
          </p:cNvSpPr>
          <p:nvPr>
            <p:ph idx="1"/>
          </p:nvPr>
        </p:nvSpPr>
        <p:spPr>
          <a:xfrm>
            <a:off x="1718354" y="2013857"/>
            <a:ext cx="8915400" cy="3777622"/>
          </a:xfrm>
        </p:spPr>
        <p:txBody>
          <a:bodyPr/>
          <a:lstStyle/>
          <a:p>
            <a:pPr>
              <a:buFont typeface="Arial" panose="020B0604020202020204" pitchFamily="34" charset="0"/>
              <a:buChar char="•"/>
            </a:pPr>
            <a:r>
              <a:rPr lang="en-US" dirty="0" smtClean="0"/>
              <a:t>Send your notice to Human Resources as soon as you receive it.</a:t>
            </a:r>
          </a:p>
          <a:p>
            <a:pPr>
              <a:buFont typeface="Arial" panose="020B0604020202020204" pitchFamily="34" charset="0"/>
              <a:buChar char="•"/>
            </a:pPr>
            <a:r>
              <a:rPr lang="en-US" dirty="0" smtClean="0"/>
              <a:t>You will be granted Jury Duty pay for the days the court requires your attendance.</a:t>
            </a:r>
          </a:p>
          <a:p>
            <a:pPr>
              <a:buFont typeface="Arial" panose="020B0604020202020204" pitchFamily="34" charset="0"/>
              <a:buChar char="•"/>
            </a:pPr>
            <a:r>
              <a:rPr lang="en-US" dirty="0" smtClean="0"/>
              <a:t>The court will pay you for the days you report and we will pay you for the days you report.</a:t>
            </a:r>
          </a:p>
          <a:p>
            <a:pPr>
              <a:buFont typeface="Arial" panose="020B0604020202020204" pitchFamily="34" charset="0"/>
              <a:buChar char="•"/>
            </a:pPr>
            <a:r>
              <a:rPr lang="en-US" dirty="0" smtClean="0"/>
              <a:t>You must endorse your check from the court and turn it into payroll.</a:t>
            </a:r>
          </a:p>
          <a:p>
            <a:pPr>
              <a:buFont typeface="Arial" panose="020B0604020202020204" pitchFamily="34" charset="0"/>
              <a:buChar char="•"/>
            </a:pPr>
            <a:r>
              <a:rPr lang="en-US" dirty="0" smtClean="0"/>
              <a:t>We are required to dock your pay for the days you serve if you do not submit the check to payroll</a:t>
            </a:r>
          </a:p>
          <a:p>
            <a:pPr marL="0" indent="0">
              <a:buNone/>
            </a:pPr>
            <a:endParaRPr lang="en-US" dirty="0"/>
          </a:p>
        </p:txBody>
      </p:sp>
    </p:spTree>
    <p:extLst>
      <p:ext uri="{BB962C8B-B14F-4D97-AF65-F5344CB8AC3E}">
        <p14:creationId xmlns:p14="http://schemas.microsoft.com/office/powerpoint/2010/main" val="3702374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227" y="576813"/>
            <a:ext cx="8911687" cy="1280890"/>
          </a:xfrm>
        </p:spPr>
        <p:txBody>
          <a:bodyPr/>
          <a:lstStyle/>
          <a:p>
            <a:r>
              <a:rPr lang="en-US" dirty="0" smtClean="0"/>
              <a:t>Are You </a:t>
            </a:r>
            <a:r>
              <a:rPr lang="en-US" dirty="0"/>
              <a:t>T</a:t>
            </a:r>
            <a:r>
              <a:rPr lang="en-US" dirty="0" smtClean="0"/>
              <a:t>hinking </a:t>
            </a:r>
            <a:r>
              <a:rPr lang="en-US" dirty="0"/>
              <a:t>A</a:t>
            </a:r>
            <a:r>
              <a:rPr lang="en-US" dirty="0" smtClean="0"/>
              <a:t>bout Retiring?</a:t>
            </a:r>
            <a:endParaRPr lang="en-US" dirty="0"/>
          </a:p>
        </p:txBody>
      </p:sp>
      <p:sp>
        <p:nvSpPr>
          <p:cNvPr id="3" name="TextBox 2"/>
          <p:cNvSpPr txBox="1"/>
          <p:nvPr/>
        </p:nvSpPr>
        <p:spPr>
          <a:xfrm>
            <a:off x="1631227" y="1733087"/>
            <a:ext cx="9749790" cy="5724644"/>
          </a:xfrm>
          <a:prstGeom prst="rect">
            <a:avLst/>
          </a:prstGeom>
          <a:noFill/>
        </p:spPr>
        <p:txBody>
          <a:bodyPr wrap="square" rtlCol="0">
            <a:spAutoFit/>
          </a:bodyPr>
          <a:lstStyle/>
          <a:p>
            <a:r>
              <a:rPr lang="en-US" dirty="0" smtClean="0"/>
              <a:t>It is very important that you follow the steps below exactly:</a:t>
            </a:r>
          </a:p>
          <a:p>
            <a:endParaRPr lang="en-US" dirty="0"/>
          </a:p>
          <a:p>
            <a:pPr marL="342900" indent="-342900">
              <a:buAutoNum type="arabicPeriod"/>
            </a:pPr>
            <a:r>
              <a:rPr lang="en-US" dirty="0" smtClean="0"/>
              <a:t>Contact the School Employees Retirement System to meet with a counselor to inquire about your monthly SERS income and health care cost.</a:t>
            </a:r>
          </a:p>
          <a:p>
            <a:pPr marL="342900" indent="-342900">
              <a:buAutoNum type="arabicPeriod"/>
            </a:pPr>
            <a:endParaRPr lang="en-US" dirty="0"/>
          </a:p>
          <a:p>
            <a:pPr marL="342900" indent="-342900">
              <a:buAutoNum type="arabicPeriod"/>
            </a:pPr>
            <a:r>
              <a:rPr lang="en-US" dirty="0" smtClean="0"/>
              <a:t>Submit a </a:t>
            </a:r>
            <a:r>
              <a:rPr lang="en-US" u="sng" dirty="0" smtClean="0"/>
              <a:t>hand written letter</a:t>
            </a:r>
            <a:r>
              <a:rPr lang="en-US" dirty="0" smtClean="0"/>
              <a:t> of resignation to Human Resources.  Emails, faxes, </a:t>
            </a:r>
          </a:p>
          <a:p>
            <a:r>
              <a:rPr lang="en-US" dirty="0" smtClean="0"/>
              <a:t>     etc. will not be accepted.</a:t>
            </a:r>
          </a:p>
          <a:p>
            <a:pPr marL="342900" indent="-342900">
              <a:buAutoNum type="arabicPeriod"/>
            </a:pPr>
            <a:endParaRPr lang="en-US" dirty="0"/>
          </a:p>
          <a:p>
            <a:r>
              <a:rPr lang="en-US" dirty="0" smtClean="0"/>
              <a:t>3.   Make your retirement date the last day of the month as SERS will not pay</a:t>
            </a:r>
          </a:p>
          <a:p>
            <a:r>
              <a:rPr lang="en-US" dirty="0" smtClean="0"/>
              <a:t>      retirement dollars for a month in which you worked even a day.</a:t>
            </a:r>
          </a:p>
          <a:p>
            <a:endParaRPr lang="en-US" dirty="0"/>
          </a:p>
          <a:p>
            <a:r>
              <a:rPr lang="en-US" dirty="0" smtClean="0"/>
              <a:t>4. </a:t>
            </a:r>
            <a:r>
              <a:rPr lang="en-US" sz="2400" dirty="0" smtClean="0"/>
              <a:t> </a:t>
            </a:r>
            <a:r>
              <a:rPr lang="en-US" sz="2400" b="1" dirty="0" smtClean="0">
                <a:solidFill>
                  <a:srgbClr val="FF0000"/>
                </a:solidFill>
              </a:rPr>
              <a:t>READ</a:t>
            </a:r>
            <a:r>
              <a:rPr lang="en-US" dirty="0" smtClean="0"/>
              <a:t> the retirement and severance pay information found on ESS under</a:t>
            </a:r>
          </a:p>
          <a:p>
            <a:r>
              <a:rPr lang="en-US" dirty="0" smtClean="0"/>
              <a:t>     resources.</a:t>
            </a:r>
          </a:p>
          <a:p>
            <a:endParaRPr lang="en-US" dirty="0"/>
          </a:p>
          <a:p>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94558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993" y="608345"/>
            <a:ext cx="8911687" cy="1280890"/>
          </a:xfrm>
        </p:spPr>
        <p:txBody>
          <a:bodyPr/>
          <a:lstStyle/>
          <a:p>
            <a:r>
              <a:rPr lang="en-US" dirty="0" smtClean="0"/>
              <a:t>Severance Pay</a:t>
            </a:r>
            <a:endParaRPr lang="en-US" dirty="0"/>
          </a:p>
        </p:txBody>
      </p:sp>
      <p:sp>
        <p:nvSpPr>
          <p:cNvPr id="3" name="TextBox 2"/>
          <p:cNvSpPr txBox="1"/>
          <p:nvPr/>
        </p:nvSpPr>
        <p:spPr>
          <a:xfrm>
            <a:off x="1646993" y="1439583"/>
            <a:ext cx="9384030" cy="3693319"/>
          </a:xfrm>
          <a:prstGeom prst="rect">
            <a:avLst/>
          </a:prstGeom>
          <a:noFill/>
        </p:spPr>
        <p:txBody>
          <a:bodyPr wrap="square" rtlCol="0">
            <a:spAutoFit/>
          </a:bodyPr>
          <a:lstStyle/>
          <a:p>
            <a:endParaRPr lang="en-US" dirty="0" smtClean="0"/>
          </a:p>
          <a:p>
            <a:r>
              <a:rPr lang="en-US" dirty="0" smtClean="0"/>
              <a:t>So, you have decided to retire and want to know how much you will receive in severance pay.</a:t>
            </a:r>
          </a:p>
          <a:p>
            <a:endParaRPr lang="en-US" dirty="0"/>
          </a:p>
          <a:p>
            <a:pPr marL="342900" indent="-342900">
              <a:buFont typeface="Arial" panose="020B0604020202020204" pitchFamily="34" charset="0"/>
              <a:buChar char="•"/>
            </a:pPr>
            <a:r>
              <a:rPr lang="en-US" dirty="0" smtClean="0"/>
              <a:t>Print your most recent pay statement</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Access the severance pay estimator under </a:t>
            </a:r>
            <a:r>
              <a:rPr lang="en-US" dirty="0"/>
              <a:t>R</a:t>
            </a:r>
            <a:r>
              <a:rPr lang="en-US" dirty="0" smtClean="0"/>
              <a:t>esources on Employee Self Service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Enter your hourly rate and leave balances on your latest pay statement into the estimator.</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Remember </a:t>
            </a:r>
            <a:r>
              <a:rPr lang="en-US" u="sng" dirty="0" smtClean="0"/>
              <a:t>you must</a:t>
            </a:r>
            <a:r>
              <a:rPr lang="en-US" dirty="0" smtClean="0"/>
              <a:t> give 90 day notice to receive enhanced severance pay</a:t>
            </a:r>
          </a:p>
          <a:p>
            <a:endParaRPr lang="en-US" dirty="0"/>
          </a:p>
        </p:txBody>
      </p:sp>
    </p:spTree>
    <p:extLst>
      <p:ext uri="{BB962C8B-B14F-4D97-AF65-F5344CB8AC3E}">
        <p14:creationId xmlns:p14="http://schemas.microsoft.com/office/powerpoint/2010/main" val="230527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743" y="634995"/>
            <a:ext cx="8911687" cy="1280890"/>
          </a:xfrm>
          <a:noFill/>
          <a:ln>
            <a:noFill/>
          </a:ln>
        </p:spPr>
        <p:style>
          <a:lnRef idx="2">
            <a:schemeClr val="dk1"/>
          </a:lnRef>
          <a:fillRef idx="1">
            <a:schemeClr val="lt1"/>
          </a:fillRef>
          <a:effectRef idx="0">
            <a:schemeClr val="dk1"/>
          </a:effectRef>
          <a:fontRef idx="minor">
            <a:schemeClr val="dk1"/>
          </a:fontRef>
        </p:style>
        <p:txBody>
          <a:bodyPr/>
          <a:lstStyle/>
          <a:p>
            <a:r>
              <a:rPr lang="en-US" dirty="0" smtClean="0">
                <a:solidFill>
                  <a:schemeClr val="tx1"/>
                </a:solidFill>
              </a:rPr>
              <a:t>EMPLOYEE VERIFICATIONS</a:t>
            </a:r>
            <a:endParaRPr lang="en-US" dirty="0">
              <a:solidFill>
                <a:schemeClr val="tx1"/>
              </a:solidFill>
            </a:endParaRPr>
          </a:p>
        </p:txBody>
      </p:sp>
      <p:sp>
        <p:nvSpPr>
          <p:cNvPr id="3" name="Content Placeholder 2"/>
          <p:cNvSpPr>
            <a:spLocks noGrp="1"/>
          </p:cNvSpPr>
          <p:nvPr>
            <p:ph idx="1"/>
          </p:nvPr>
        </p:nvSpPr>
        <p:spPr>
          <a:xfrm>
            <a:off x="1643743" y="1611085"/>
            <a:ext cx="8229600" cy="4452257"/>
          </a:xfrm>
          <a:ln>
            <a:noFill/>
          </a:ln>
        </p:spPr>
        <p:txBody>
          <a:bodyPr>
            <a:normAutofit/>
          </a:bodyPr>
          <a:lstStyle/>
          <a:p>
            <a:pPr marL="0" indent="0">
              <a:buNone/>
            </a:pPr>
            <a:r>
              <a:rPr lang="en-US" b="1" dirty="0" smtClean="0">
                <a:solidFill>
                  <a:schemeClr val="accent2">
                    <a:lumMod val="75000"/>
                  </a:schemeClr>
                </a:solidFill>
              </a:rPr>
              <a:t>theworknumber.com</a:t>
            </a:r>
            <a:r>
              <a:rPr lang="en-US" dirty="0" smtClean="0"/>
              <a:t> provides CCS employees, lenders and/or social service agencies with employment verifications. </a:t>
            </a:r>
            <a:r>
              <a:rPr lang="en-US" dirty="0"/>
              <a:t>	</a:t>
            </a:r>
            <a:endParaRPr lang="en-US" dirty="0" smtClean="0"/>
          </a:p>
          <a:p>
            <a:pPr marL="0" indent="0">
              <a:buNone/>
            </a:pPr>
            <a:r>
              <a:rPr lang="en-US" dirty="0" smtClean="0"/>
              <a:t>	theworknumber.com</a:t>
            </a:r>
          </a:p>
          <a:p>
            <a:pPr marL="0" indent="0">
              <a:buNone/>
            </a:pPr>
            <a:r>
              <a:rPr lang="en-US" dirty="0" smtClean="0"/>
              <a:t>	or call 1-200-367-2884</a:t>
            </a:r>
          </a:p>
          <a:p>
            <a:pPr marL="0" indent="0">
              <a:buNone/>
            </a:pPr>
            <a:r>
              <a:rPr lang="en-US" dirty="0" smtClean="0"/>
              <a:t>	You’ll need:</a:t>
            </a:r>
          </a:p>
          <a:p>
            <a:pPr lvl="3">
              <a:buFont typeface="Arial" pitchFamily="34" charset="0"/>
              <a:buChar char="•"/>
            </a:pPr>
            <a:r>
              <a:rPr lang="en-US" dirty="0" smtClean="0"/>
              <a:t>Employer Code:  </a:t>
            </a:r>
            <a:r>
              <a:rPr lang="en-US" sz="2800" b="1" dirty="0">
                <a:solidFill>
                  <a:schemeClr val="accent2">
                    <a:lumMod val="75000"/>
                  </a:schemeClr>
                </a:solidFill>
              </a:rPr>
              <a:t>14232</a:t>
            </a:r>
          </a:p>
          <a:p>
            <a:pPr lvl="3">
              <a:buFont typeface="Arial" pitchFamily="34" charset="0"/>
              <a:buChar char="•"/>
            </a:pPr>
            <a:r>
              <a:rPr lang="en-US" dirty="0" smtClean="0"/>
              <a:t>Your SSN</a:t>
            </a:r>
          </a:p>
          <a:p>
            <a:pPr lvl="3">
              <a:buFont typeface="Arial" pitchFamily="34" charset="0"/>
              <a:buChar char="•"/>
            </a:pPr>
            <a:r>
              <a:rPr lang="en-US" dirty="0" smtClean="0"/>
              <a:t>Your Pin (Last 4 SSN + 4 Digit Birth Year)</a:t>
            </a:r>
          </a:p>
          <a:p>
            <a:pPr marL="0" indent="0">
              <a:buNone/>
            </a:pPr>
            <a:endParaRPr lang="en-US" dirty="0" smtClean="0">
              <a:solidFill>
                <a:srgbClr val="00B050"/>
              </a:solidFill>
            </a:endParaRPr>
          </a:p>
          <a:p>
            <a:pPr marL="0" lvl="0" indent="0" defTabSz="914400">
              <a:lnSpc>
                <a:spcPct val="90000"/>
              </a:lnSpc>
              <a:buClrTx/>
              <a:buNone/>
            </a:pPr>
            <a:r>
              <a:rPr lang="en-US" sz="1700" dirty="0" smtClean="0">
                <a:solidFill>
                  <a:prstClr val="black"/>
                </a:solidFill>
                <a:latin typeface="Century Gothic" panose="020B0502020202020204" pitchFamily="34" charset="0"/>
              </a:rPr>
              <a:t>This </a:t>
            </a:r>
            <a:r>
              <a:rPr lang="en-US" sz="1700" dirty="0">
                <a:solidFill>
                  <a:prstClr val="black"/>
                </a:solidFill>
                <a:latin typeface="Century Gothic" panose="020B0502020202020204" pitchFamily="34" charset="0"/>
              </a:rPr>
              <a:t>information is also located on ESS under Resources.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5465859"/>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203" y="613576"/>
            <a:ext cx="7697083" cy="542570"/>
          </a:xfrm>
        </p:spPr>
        <p:txBody>
          <a:bodyPr>
            <a:noAutofit/>
          </a:bodyPr>
          <a:lstStyle/>
          <a:p>
            <a:r>
              <a:rPr lang="en-US" dirty="0">
                <a:solidFill>
                  <a:prstClr val="black"/>
                </a:solidFill>
                <a:latin typeface="Century Gothic" panose="020B0502020202020204" pitchFamily="34" charset="0"/>
              </a:rPr>
              <a:t>TAX SHELTERED ANNUITIES – 403b</a:t>
            </a:r>
            <a:endParaRPr lang="en-US" dirty="0">
              <a:latin typeface="Century Gothic" panose="020B0502020202020204" pitchFamily="34" charset="0"/>
            </a:endParaRPr>
          </a:p>
        </p:txBody>
      </p:sp>
      <p:sp>
        <p:nvSpPr>
          <p:cNvPr id="3" name="Content Placeholder 2"/>
          <p:cNvSpPr>
            <a:spLocks noGrp="1"/>
          </p:cNvSpPr>
          <p:nvPr>
            <p:ph idx="1"/>
          </p:nvPr>
        </p:nvSpPr>
        <p:spPr>
          <a:xfrm>
            <a:off x="1610203" y="1539199"/>
            <a:ext cx="8426426" cy="4676544"/>
          </a:xfrm>
        </p:spPr>
        <p:txBody>
          <a:bodyPr>
            <a:normAutofit/>
          </a:bodyPr>
          <a:lstStyle/>
          <a:p>
            <a:pPr marL="0" indent="0" defTabSz="685800">
              <a:spcBef>
                <a:spcPct val="20000"/>
              </a:spcBef>
              <a:buNone/>
            </a:pPr>
            <a:r>
              <a:rPr lang="en-US" sz="1400" b="1" u="sng" dirty="0">
                <a:solidFill>
                  <a:prstClr val="black"/>
                </a:solidFill>
                <a:latin typeface="Century Gothic" panose="020B0502020202020204" pitchFamily="34" charset="0"/>
              </a:rPr>
              <a:t>IRC 403(b) Tax-Sheltered Annuity Plans</a:t>
            </a:r>
          </a:p>
          <a:p>
            <a:pPr marL="0" indent="0" defTabSz="685800">
              <a:spcBef>
                <a:spcPct val="20000"/>
              </a:spcBef>
              <a:buNone/>
            </a:pPr>
            <a:r>
              <a:rPr lang="en-US" sz="1400" dirty="0">
                <a:solidFill>
                  <a:prstClr val="black"/>
                </a:solidFill>
                <a:latin typeface="Century Gothic" panose="020B0502020202020204" pitchFamily="34" charset="0"/>
              </a:rPr>
              <a:t>A 403(b) plan (also called a tax-sheltered annuity or TSA plan) is a retirement plan offered by public schools.  Employees save for retirement by contributing to individual accounts. </a:t>
            </a:r>
          </a:p>
          <a:p>
            <a:pPr marL="0" indent="0" defTabSz="685800">
              <a:spcBef>
                <a:spcPct val="20000"/>
              </a:spcBef>
              <a:buNone/>
            </a:pPr>
            <a:r>
              <a:rPr lang="en-US" sz="1400" dirty="0">
                <a:solidFill>
                  <a:prstClr val="black"/>
                </a:solidFill>
                <a:latin typeface="Century Gothic" panose="020B0502020202020204" pitchFamily="34" charset="0"/>
              </a:rPr>
              <a:t> </a:t>
            </a:r>
          </a:p>
          <a:p>
            <a:pPr marL="0" indent="0" defTabSz="685800">
              <a:spcBef>
                <a:spcPct val="20000"/>
              </a:spcBef>
              <a:buNone/>
            </a:pPr>
            <a:r>
              <a:rPr lang="en-US" sz="1400" b="1" u="sng" dirty="0">
                <a:solidFill>
                  <a:prstClr val="black"/>
                </a:solidFill>
                <a:latin typeface="Century Gothic" panose="020B0502020202020204" pitchFamily="34" charset="0"/>
              </a:rPr>
              <a:t>Choosing a Retirement Plan: 403(b) Tax-Sheltered Annuity Plan</a:t>
            </a:r>
          </a:p>
          <a:p>
            <a:pPr marL="0" indent="0" defTabSz="685800">
              <a:spcBef>
                <a:spcPct val="20000"/>
              </a:spcBef>
              <a:buNone/>
            </a:pPr>
            <a:r>
              <a:rPr lang="en-US" sz="1400" dirty="0">
                <a:solidFill>
                  <a:prstClr val="black"/>
                </a:solidFill>
                <a:latin typeface="Century Gothic" panose="020B0502020202020204" pitchFamily="34" charset="0"/>
              </a:rPr>
              <a:t>A 403(b) plan (tax-sheltered annuity plan or TSA) is a retirement plan offered by public school districts. The deferred salary is not subject to federal or state income tax until it's distributed. However, a 403(b) plan may also offer </a:t>
            </a:r>
            <a:r>
              <a:rPr lang="en-US" sz="1400" u="sng" dirty="0">
                <a:solidFill>
                  <a:srgbClr val="FF0000"/>
                </a:solidFill>
                <a:latin typeface="Century Gothic" panose="020B0502020202020204" pitchFamily="34" charset="0"/>
                <a:hlinkClick r:id="rId2"/>
              </a:rPr>
              <a:t>designated Roth accounts</a:t>
            </a:r>
            <a:r>
              <a:rPr lang="en-US" sz="1400" dirty="0">
                <a:solidFill>
                  <a:prstClr val="black"/>
                </a:solidFill>
                <a:latin typeface="Century Gothic" panose="020B0502020202020204" pitchFamily="34" charset="0"/>
              </a:rPr>
              <a:t>. Salary contributed to a Roth account is taxed currently, but is tax-free (including earnings) when distributed.</a:t>
            </a:r>
          </a:p>
          <a:p>
            <a:pPr marL="0" indent="0" defTabSz="685800">
              <a:spcBef>
                <a:spcPct val="20000"/>
              </a:spcBef>
              <a:buNone/>
            </a:pPr>
            <a:endParaRPr lang="en-US" sz="1400" dirty="0">
              <a:solidFill>
                <a:prstClr val="black"/>
              </a:solidFill>
              <a:latin typeface="Century Gothic" panose="020B0502020202020204" pitchFamily="34" charset="0"/>
            </a:endParaRPr>
          </a:p>
          <a:p>
            <a:pPr marL="0" indent="0" defTabSz="685800">
              <a:spcBef>
                <a:spcPct val="20000"/>
              </a:spcBef>
              <a:buNone/>
            </a:pPr>
            <a:r>
              <a:rPr lang="en-US" sz="1400" dirty="0">
                <a:solidFill>
                  <a:prstClr val="black"/>
                </a:solidFill>
                <a:latin typeface="Century Gothic" panose="020B0502020202020204" pitchFamily="34" charset="0"/>
              </a:rPr>
              <a:t>As a public school employee you are eligible to participate.</a:t>
            </a:r>
          </a:p>
          <a:p>
            <a:pPr marL="0" indent="0" defTabSz="685800">
              <a:spcBef>
                <a:spcPct val="20000"/>
              </a:spcBef>
              <a:buNone/>
            </a:pPr>
            <a:endParaRPr lang="en-US" sz="1400" b="1" dirty="0">
              <a:solidFill>
                <a:prstClr val="black"/>
              </a:solidFill>
              <a:latin typeface="Century Gothic" panose="020B0502020202020204" pitchFamily="34" charset="0"/>
            </a:endParaRPr>
          </a:p>
          <a:p>
            <a:pPr marL="0" indent="0" defTabSz="685800">
              <a:spcBef>
                <a:spcPct val="20000"/>
              </a:spcBef>
              <a:buNone/>
            </a:pPr>
            <a:r>
              <a:rPr lang="en-US" sz="1400" b="1" u="sng" dirty="0">
                <a:solidFill>
                  <a:prstClr val="black"/>
                </a:solidFill>
                <a:latin typeface="Century Gothic" panose="020B0502020202020204" pitchFamily="34" charset="0"/>
              </a:rPr>
              <a:t>Contribution limits</a:t>
            </a:r>
          </a:p>
          <a:p>
            <a:pPr marL="0" indent="0" defTabSz="685800">
              <a:spcBef>
                <a:spcPct val="20000"/>
              </a:spcBef>
              <a:buNone/>
            </a:pPr>
            <a:r>
              <a:rPr lang="en-US" sz="1400" u="sng" dirty="0">
                <a:solidFill>
                  <a:prstClr val="black"/>
                </a:solidFill>
                <a:latin typeface="Century Gothic" panose="020B0502020202020204" pitchFamily="34" charset="0"/>
                <a:hlinkClick r:id="rId3"/>
              </a:rPr>
              <a:t>Total contributions</a:t>
            </a:r>
            <a:r>
              <a:rPr lang="en-US" sz="1400" u="sng" dirty="0">
                <a:solidFill>
                  <a:prstClr val="black"/>
                </a:solidFill>
                <a:latin typeface="Century Gothic" panose="020B0502020202020204" pitchFamily="34" charset="0"/>
              </a:rPr>
              <a:t> </a:t>
            </a:r>
            <a:r>
              <a:rPr lang="en-US" sz="1400" dirty="0">
                <a:solidFill>
                  <a:prstClr val="black"/>
                </a:solidFill>
                <a:latin typeface="Century Gothic" panose="020B0502020202020204" pitchFamily="34" charset="0"/>
              </a:rPr>
              <a:t>to each employee’s 403(b) account or annuity are limited based on IRS regulations.</a:t>
            </a:r>
          </a:p>
          <a:p>
            <a:pPr defTabSz="685800">
              <a:spcBef>
                <a:spcPct val="20000"/>
              </a:spcBef>
            </a:pPr>
            <a:endParaRPr lang="en-US" sz="1400" dirty="0">
              <a:solidFill>
                <a:prstClr val="black"/>
              </a:solidFill>
              <a:latin typeface="Century Gothic" panose="020B0502020202020204" pitchFamily="34" charset="0"/>
            </a:endParaRPr>
          </a:p>
          <a:p>
            <a:pPr marL="0" indent="0" defTabSz="685800">
              <a:spcBef>
                <a:spcPct val="20000"/>
              </a:spcBef>
              <a:buNone/>
            </a:pPr>
            <a:r>
              <a:rPr lang="en-US" sz="1400" b="1" u="sng" dirty="0">
                <a:solidFill>
                  <a:prstClr val="black"/>
                </a:solidFill>
                <a:latin typeface="Century Gothic" panose="020B0502020202020204" pitchFamily="34" charset="0"/>
              </a:rPr>
              <a:t>Accessing your funds</a:t>
            </a:r>
            <a:endParaRPr lang="en-US" sz="1400" b="1" dirty="0">
              <a:solidFill>
                <a:prstClr val="black"/>
              </a:solidFill>
              <a:latin typeface="Century Gothic" panose="020B0502020202020204" pitchFamily="34" charset="0"/>
            </a:endParaRPr>
          </a:p>
          <a:p>
            <a:pPr marL="0" indent="0" defTabSz="685800">
              <a:spcBef>
                <a:spcPct val="20000"/>
              </a:spcBef>
              <a:buNone/>
            </a:pPr>
            <a:r>
              <a:rPr lang="en-US" sz="1400" dirty="0">
                <a:solidFill>
                  <a:prstClr val="black"/>
                </a:solidFill>
                <a:latin typeface="Century Gothic" panose="020B0502020202020204" pitchFamily="34" charset="0"/>
              </a:rPr>
              <a:t>Access to your funds is limited and can be explained by the agent you select.</a:t>
            </a:r>
          </a:p>
          <a:p>
            <a:endParaRPr lang="en-US" dirty="0"/>
          </a:p>
        </p:txBody>
      </p:sp>
    </p:spTree>
    <p:extLst>
      <p:ext uri="{BB962C8B-B14F-4D97-AF65-F5344CB8AC3E}">
        <p14:creationId xmlns:p14="http://schemas.microsoft.com/office/powerpoint/2010/main" val="90257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843" y="671352"/>
            <a:ext cx="7339443" cy="560618"/>
          </a:xfrm>
        </p:spPr>
        <p:txBody>
          <a:bodyPr>
            <a:noAutofit/>
          </a:bodyPr>
          <a:lstStyle/>
          <a:p>
            <a:r>
              <a:rPr lang="en-US" dirty="0">
                <a:solidFill>
                  <a:prstClr val="black"/>
                </a:solidFill>
                <a:latin typeface="Century Gothic" panose="020B0502020202020204" pitchFamily="34" charset="0"/>
              </a:rPr>
              <a:t>TAX SHELTERED ANNUITIES - 457</a:t>
            </a:r>
            <a:endParaRPr lang="en-US" dirty="0">
              <a:latin typeface="Century Gothic" panose="020B0502020202020204" pitchFamily="34" charset="0"/>
            </a:endParaRPr>
          </a:p>
        </p:txBody>
      </p:sp>
      <p:sp>
        <p:nvSpPr>
          <p:cNvPr id="3" name="Content Placeholder 2"/>
          <p:cNvSpPr>
            <a:spLocks noGrp="1"/>
          </p:cNvSpPr>
          <p:nvPr>
            <p:ph idx="1"/>
          </p:nvPr>
        </p:nvSpPr>
        <p:spPr>
          <a:xfrm>
            <a:off x="1663043" y="1538194"/>
            <a:ext cx="7763120" cy="2910624"/>
          </a:xfrm>
        </p:spPr>
        <p:txBody>
          <a:bodyPr>
            <a:normAutofit/>
          </a:bodyPr>
          <a:lstStyle/>
          <a:p>
            <a:pPr marL="0" indent="0" defTabSz="685800">
              <a:spcBef>
                <a:spcPct val="20000"/>
              </a:spcBef>
              <a:buNone/>
            </a:pPr>
            <a:r>
              <a:rPr lang="en-US" sz="1400" b="1" u="sng" dirty="0">
                <a:solidFill>
                  <a:prstClr val="black"/>
                </a:solidFill>
                <a:latin typeface="Century Gothic" panose="020B0502020202020204" pitchFamily="34" charset="0"/>
              </a:rPr>
              <a:t>IRC 457(b) Deferred Compensation Plans</a:t>
            </a:r>
          </a:p>
          <a:p>
            <a:pPr marL="0" indent="0" defTabSz="685800">
              <a:spcBef>
                <a:spcPct val="20000"/>
              </a:spcBef>
              <a:buNone/>
            </a:pPr>
            <a:r>
              <a:rPr lang="en-US" sz="1400" dirty="0">
                <a:solidFill>
                  <a:prstClr val="black"/>
                </a:solidFill>
                <a:latin typeface="Century Gothic" panose="020B0502020202020204" pitchFamily="34" charset="0"/>
              </a:rPr>
              <a:t>Plans of deferred compensation described in IRC section 457 are available for public school employees. Employees save for retirement by contributing to individual accounts</a:t>
            </a:r>
            <a:r>
              <a:rPr lang="en-US" sz="1400" dirty="0" smtClean="0">
                <a:solidFill>
                  <a:prstClr val="black"/>
                </a:solidFill>
                <a:latin typeface="Century Gothic" panose="020B0502020202020204" pitchFamily="34" charset="0"/>
              </a:rPr>
              <a:t>.</a:t>
            </a:r>
          </a:p>
          <a:p>
            <a:pPr marL="0" indent="0" defTabSz="685800">
              <a:spcBef>
                <a:spcPct val="20000"/>
              </a:spcBef>
              <a:buNone/>
            </a:pPr>
            <a:endParaRPr lang="en-US" sz="1400" dirty="0">
              <a:solidFill>
                <a:prstClr val="black"/>
              </a:solidFill>
              <a:latin typeface="Century Gothic" panose="020B0502020202020204" pitchFamily="34" charset="0"/>
            </a:endParaRPr>
          </a:p>
          <a:p>
            <a:pPr marL="0" indent="0" defTabSz="685800">
              <a:spcBef>
                <a:spcPct val="20000"/>
              </a:spcBef>
              <a:buNone/>
            </a:pPr>
            <a:r>
              <a:rPr lang="en-US" sz="1400" b="1" u="sng" dirty="0">
                <a:solidFill>
                  <a:prstClr val="black"/>
                </a:solidFill>
                <a:latin typeface="Century Gothic" panose="020B0502020202020204" pitchFamily="34" charset="0"/>
              </a:rPr>
              <a:t>Contribution limits</a:t>
            </a:r>
          </a:p>
          <a:p>
            <a:pPr marL="0" indent="0" defTabSz="685800">
              <a:spcBef>
                <a:spcPct val="20000"/>
              </a:spcBef>
              <a:buNone/>
            </a:pPr>
            <a:r>
              <a:rPr lang="en-US" sz="1400" dirty="0">
                <a:solidFill>
                  <a:prstClr val="black"/>
                </a:solidFill>
                <a:latin typeface="Century Gothic" panose="020B0502020202020204" pitchFamily="34" charset="0"/>
              </a:rPr>
              <a:t>Total contributions to each employee’s 457 annuity are limited based on IRS regulations</a:t>
            </a:r>
            <a:r>
              <a:rPr lang="en-US" sz="1400" dirty="0" smtClean="0">
                <a:solidFill>
                  <a:prstClr val="black"/>
                </a:solidFill>
                <a:latin typeface="Century Gothic" panose="020B0502020202020204" pitchFamily="34" charset="0"/>
              </a:rPr>
              <a:t>.</a:t>
            </a:r>
          </a:p>
          <a:p>
            <a:pPr marL="0" indent="0" defTabSz="685800">
              <a:spcBef>
                <a:spcPct val="20000"/>
              </a:spcBef>
              <a:buNone/>
            </a:pPr>
            <a:endParaRPr lang="en-US" sz="1400" dirty="0">
              <a:solidFill>
                <a:prstClr val="black"/>
              </a:solidFill>
              <a:latin typeface="Century Gothic" panose="020B0502020202020204" pitchFamily="34" charset="0"/>
            </a:endParaRPr>
          </a:p>
          <a:p>
            <a:pPr marL="0" indent="0" defTabSz="685800">
              <a:spcBef>
                <a:spcPct val="20000"/>
              </a:spcBef>
              <a:buNone/>
            </a:pPr>
            <a:r>
              <a:rPr lang="en-US" sz="1400" b="1" u="sng" dirty="0">
                <a:solidFill>
                  <a:prstClr val="black"/>
                </a:solidFill>
                <a:latin typeface="Century Gothic" panose="020B0502020202020204" pitchFamily="34" charset="0"/>
              </a:rPr>
              <a:t>Accessing your funds</a:t>
            </a:r>
            <a:endParaRPr lang="en-US" sz="1400" b="1" dirty="0">
              <a:solidFill>
                <a:prstClr val="black"/>
              </a:solidFill>
              <a:latin typeface="Century Gothic" panose="020B0502020202020204" pitchFamily="34" charset="0"/>
            </a:endParaRPr>
          </a:p>
          <a:p>
            <a:pPr marL="0" indent="0" defTabSz="685800">
              <a:spcBef>
                <a:spcPct val="20000"/>
              </a:spcBef>
              <a:buNone/>
            </a:pPr>
            <a:r>
              <a:rPr lang="en-US" sz="1400" dirty="0">
                <a:solidFill>
                  <a:prstClr val="black"/>
                </a:solidFill>
                <a:latin typeface="Century Gothic" panose="020B0502020202020204" pitchFamily="34" charset="0"/>
              </a:rPr>
              <a:t>Access to your funds is limited and can be explained by the agent you select.</a:t>
            </a:r>
          </a:p>
          <a:p>
            <a:endParaRPr lang="en-US" dirty="0"/>
          </a:p>
        </p:txBody>
      </p:sp>
    </p:spTree>
    <p:extLst>
      <p:ext uri="{BB962C8B-B14F-4D97-AF65-F5344CB8AC3E}">
        <p14:creationId xmlns:p14="http://schemas.microsoft.com/office/powerpoint/2010/main" val="1779780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174" y="661305"/>
            <a:ext cx="6589199" cy="596712"/>
          </a:xfrm>
        </p:spPr>
        <p:txBody>
          <a:bodyPr>
            <a:noAutofit/>
          </a:bodyPr>
          <a:lstStyle/>
          <a:p>
            <a:r>
              <a:rPr lang="en-US" dirty="0">
                <a:solidFill>
                  <a:prstClr val="black"/>
                </a:solidFill>
                <a:latin typeface="Century Gothic" panose="020B0502020202020204" pitchFamily="34" charset="0"/>
              </a:rPr>
              <a:t>TAX SHELTERED ANNUITIES</a:t>
            </a:r>
            <a:endParaRPr lang="en-US" dirty="0">
              <a:latin typeface="Century Gothic" panose="020B0502020202020204" pitchFamily="34" charset="0"/>
            </a:endParaRPr>
          </a:p>
        </p:txBody>
      </p:sp>
      <p:sp>
        <p:nvSpPr>
          <p:cNvPr id="3" name="Content Placeholder 2"/>
          <p:cNvSpPr>
            <a:spLocks noGrp="1"/>
          </p:cNvSpPr>
          <p:nvPr>
            <p:ph idx="1"/>
          </p:nvPr>
        </p:nvSpPr>
        <p:spPr>
          <a:xfrm>
            <a:off x="1809040" y="1505870"/>
            <a:ext cx="7911905" cy="2853428"/>
          </a:xfrm>
        </p:spPr>
        <p:txBody>
          <a:bodyPr>
            <a:normAutofit/>
          </a:bodyPr>
          <a:lstStyle/>
          <a:p>
            <a:pPr defTabSz="685800">
              <a:spcBef>
                <a:spcPct val="20000"/>
              </a:spcBef>
            </a:pPr>
            <a:r>
              <a:rPr lang="en-US" sz="1650" dirty="0">
                <a:solidFill>
                  <a:prstClr val="black"/>
                </a:solidFill>
                <a:latin typeface="Calibri"/>
              </a:rPr>
              <a:t>Your chosen agent can help you:</a:t>
            </a:r>
          </a:p>
          <a:p>
            <a:pPr lvl="1" defTabSz="685800">
              <a:spcBef>
                <a:spcPct val="20000"/>
              </a:spcBef>
              <a:buFont typeface="Arial" pitchFamily="34" charset="0"/>
              <a:buChar char="–"/>
            </a:pPr>
            <a:r>
              <a:rPr lang="en-US" sz="1650" dirty="0">
                <a:solidFill>
                  <a:prstClr val="black"/>
                </a:solidFill>
                <a:latin typeface="Calibri"/>
              </a:rPr>
              <a:t>Determine your retirement income needs</a:t>
            </a:r>
          </a:p>
          <a:p>
            <a:pPr lvl="1" defTabSz="685800">
              <a:spcBef>
                <a:spcPct val="20000"/>
              </a:spcBef>
              <a:buFont typeface="Arial" pitchFamily="34" charset="0"/>
              <a:buChar char="–"/>
            </a:pPr>
            <a:r>
              <a:rPr lang="en-US" sz="1650" dirty="0">
                <a:solidFill>
                  <a:prstClr val="black"/>
                </a:solidFill>
                <a:latin typeface="Calibri"/>
              </a:rPr>
              <a:t>Evaluate your current financial picture</a:t>
            </a:r>
          </a:p>
          <a:p>
            <a:pPr lvl="1" defTabSz="685800">
              <a:spcBef>
                <a:spcPct val="20000"/>
              </a:spcBef>
              <a:buFont typeface="Arial" pitchFamily="34" charset="0"/>
              <a:buChar char="–"/>
            </a:pPr>
            <a:r>
              <a:rPr lang="en-US" sz="1650" dirty="0">
                <a:solidFill>
                  <a:prstClr val="black"/>
                </a:solidFill>
                <a:latin typeface="Calibri"/>
              </a:rPr>
              <a:t>Evaluate combining all your assets into one program</a:t>
            </a:r>
          </a:p>
          <a:p>
            <a:pPr lvl="1" defTabSz="685800">
              <a:spcBef>
                <a:spcPct val="20000"/>
              </a:spcBef>
              <a:buFont typeface="Arial" pitchFamily="34" charset="0"/>
              <a:buChar char="–"/>
            </a:pPr>
            <a:r>
              <a:rPr lang="en-US" sz="1650" dirty="0">
                <a:solidFill>
                  <a:prstClr val="black"/>
                </a:solidFill>
                <a:latin typeface="Calibri"/>
              </a:rPr>
              <a:t>Present a variety of withdrawal scenarios</a:t>
            </a:r>
          </a:p>
          <a:p>
            <a:pPr defTabSz="685800">
              <a:spcBef>
                <a:spcPct val="20000"/>
              </a:spcBef>
            </a:pPr>
            <a:r>
              <a:rPr lang="en-US" sz="1650" dirty="0">
                <a:solidFill>
                  <a:prstClr val="black"/>
                </a:solidFill>
                <a:latin typeface="Calibri"/>
              </a:rPr>
              <a:t>The terms of the Columbus City Schools’ Plan may be more restrictive than the IRS dictates.</a:t>
            </a:r>
          </a:p>
          <a:p>
            <a:pPr defTabSz="685800">
              <a:spcBef>
                <a:spcPct val="20000"/>
              </a:spcBef>
            </a:pPr>
            <a:r>
              <a:rPr lang="en-US" sz="1650" dirty="0">
                <a:solidFill>
                  <a:prstClr val="black"/>
                </a:solidFill>
                <a:latin typeface="Calibri"/>
              </a:rPr>
              <a:t>The terms of Columbus City Schools’ Plan document and governing statutes prevail.</a:t>
            </a:r>
          </a:p>
          <a:p>
            <a:endParaRPr lang="en-US" dirty="0"/>
          </a:p>
        </p:txBody>
      </p:sp>
    </p:spTree>
    <p:extLst>
      <p:ext uri="{BB962C8B-B14F-4D97-AF65-F5344CB8AC3E}">
        <p14:creationId xmlns:p14="http://schemas.microsoft.com/office/powerpoint/2010/main" val="3341835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737" y="663163"/>
            <a:ext cx="6589199" cy="560618"/>
          </a:xfrm>
        </p:spPr>
        <p:txBody>
          <a:bodyPr>
            <a:noAutofit/>
          </a:bodyPr>
          <a:lstStyle/>
          <a:p>
            <a:r>
              <a:rPr lang="en-US" dirty="0">
                <a:solidFill>
                  <a:prstClr val="black"/>
                </a:solidFill>
                <a:latin typeface="Century Gothic" panose="020B0502020202020204" pitchFamily="34" charset="0"/>
              </a:rPr>
              <a:t>STARTING</a:t>
            </a:r>
            <a:r>
              <a:rPr lang="en-US" dirty="0">
                <a:solidFill>
                  <a:prstClr val="black"/>
                </a:solidFill>
                <a:latin typeface="Calibri"/>
              </a:rPr>
              <a:t> YOUR ANNUITY</a:t>
            </a:r>
            <a:endParaRPr lang="en-US" dirty="0"/>
          </a:p>
        </p:txBody>
      </p:sp>
      <p:sp>
        <p:nvSpPr>
          <p:cNvPr id="3" name="Content Placeholder 2"/>
          <p:cNvSpPr>
            <a:spLocks noGrp="1"/>
          </p:cNvSpPr>
          <p:nvPr>
            <p:ph idx="1"/>
          </p:nvPr>
        </p:nvSpPr>
        <p:spPr>
          <a:xfrm>
            <a:off x="2961294" y="1743841"/>
            <a:ext cx="6591985" cy="3555332"/>
          </a:xfrm>
        </p:spPr>
        <p:txBody>
          <a:bodyPr/>
          <a:lstStyle/>
          <a:p>
            <a:r>
              <a:rPr lang="en-US" dirty="0" smtClean="0"/>
              <a:t>The list of approved annuity companies is found on ESS under Resources</a:t>
            </a:r>
          </a:p>
          <a:p>
            <a:r>
              <a:rPr lang="en-US" dirty="0" smtClean="0"/>
              <a:t>You must complete the Salary Reduction Agreement and submit the document to Plan Connect.</a:t>
            </a:r>
          </a:p>
          <a:p>
            <a:r>
              <a:rPr lang="en-US" dirty="0" smtClean="0"/>
              <a:t>Plan Connect information is found on ESS under Resources, look for the welcome kit.</a:t>
            </a:r>
          </a:p>
          <a:p>
            <a:endParaRPr lang="en-US" dirty="0" smtClean="0"/>
          </a:p>
        </p:txBody>
      </p:sp>
    </p:spTree>
    <p:extLst>
      <p:ext uri="{BB962C8B-B14F-4D97-AF65-F5344CB8AC3E}">
        <p14:creationId xmlns:p14="http://schemas.microsoft.com/office/powerpoint/2010/main" val="2440321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24110"/>
            <a:ext cx="8911687" cy="725719"/>
          </a:xfrm>
        </p:spPr>
        <p:txBody>
          <a:bodyPr>
            <a:normAutofit/>
          </a:bodyPr>
          <a:lstStyle/>
          <a:p>
            <a:r>
              <a:rPr lang="en-US" dirty="0">
                <a:solidFill>
                  <a:prstClr val="black"/>
                </a:solidFill>
                <a:latin typeface="Century Gothic" panose="020B0502020202020204" pitchFamily="34" charset="0"/>
              </a:rPr>
              <a:t>CANCELLING YOUR ANNUITY</a:t>
            </a:r>
            <a:endParaRPr lang="en-US" dirty="0">
              <a:latin typeface="Century Gothic" panose="020B0502020202020204" pitchFamily="34" charset="0"/>
            </a:endParaRPr>
          </a:p>
        </p:txBody>
      </p:sp>
      <p:sp>
        <p:nvSpPr>
          <p:cNvPr id="3" name="Content Placeholder 2"/>
          <p:cNvSpPr>
            <a:spLocks noGrp="1"/>
          </p:cNvSpPr>
          <p:nvPr>
            <p:ph idx="1"/>
          </p:nvPr>
        </p:nvSpPr>
        <p:spPr>
          <a:xfrm>
            <a:off x="1640156" y="1619291"/>
            <a:ext cx="7886700" cy="4351338"/>
          </a:xfrm>
        </p:spPr>
        <p:txBody>
          <a:bodyPr/>
          <a:lstStyle/>
          <a:p>
            <a:r>
              <a:rPr lang="en-US" dirty="0"/>
              <a:t>To stop your deduction you must complete the </a:t>
            </a:r>
            <a:r>
              <a:rPr lang="en-US" dirty="0" smtClean="0"/>
              <a:t>cancellation through Plan Connect</a:t>
            </a:r>
            <a:endParaRPr lang="en-US" dirty="0"/>
          </a:p>
        </p:txBody>
      </p:sp>
    </p:spTree>
    <p:extLst>
      <p:ext uri="{BB962C8B-B14F-4D97-AF65-F5344CB8AC3E}">
        <p14:creationId xmlns:p14="http://schemas.microsoft.com/office/powerpoint/2010/main" val="42919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229" y="668497"/>
            <a:ext cx="7789000" cy="5634331"/>
          </a:xfrm>
        </p:spPr>
        <p:txBody>
          <a:bodyPr>
            <a:normAutofit/>
          </a:bodyPr>
          <a:lstStyle/>
          <a:p>
            <a:pPr marL="0" indent="0" defTabSz="685800">
              <a:spcBef>
                <a:spcPct val="20000"/>
              </a:spcBef>
              <a:buNone/>
            </a:pPr>
            <a:r>
              <a:rPr lang="en-US" sz="3300" dirty="0">
                <a:solidFill>
                  <a:prstClr val="black"/>
                </a:solidFill>
                <a:latin typeface="Calibri"/>
              </a:rPr>
              <a:t>To locate Payroll related forms go to:</a:t>
            </a:r>
          </a:p>
          <a:p>
            <a:pPr marL="0" indent="0" defTabSz="685800">
              <a:spcBef>
                <a:spcPct val="20000"/>
              </a:spcBef>
              <a:buNone/>
            </a:pPr>
            <a:endParaRPr lang="en-US" sz="2400" dirty="0">
              <a:solidFill>
                <a:prstClr val="black"/>
              </a:solidFill>
              <a:latin typeface="Calibri"/>
            </a:endParaRPr>
          </a:p>
          <a:p>
            <a:pPr marL="0" indent="0" defTabSz="685800">
              <a:spcBef>
                <a:spcPct val="20000"/>
              </a:spcBef>
              <a:buNone/>
            </a:pPr>
            <a:r>
              <a:rPr lang="en-US" sz="2400" dirty="0">
                <a:solidFill>
                  <a:srgbClr val="0000FF"/>
                </a:solidFill>
                <a:latin typeface="Calibri"/>
              </a:rPr>
              <a:t>Intranet</a:t>
            </a:r>
            <a:r>
              <a:rPr lang="en-US" sz="2400" dirty="0">
                <a:solidFill>
                  <a:prstClr val="black"/>
                </a:solidFill>
                <a:latin typeface="Calibri"/>
              </a:rPr>
              <a:t>  </a:t>
            </a:r>
          </a:p>
          <a:p>
            <a:pPr marL="0" indent="0" defTabSz="685800">
              <a:spcBef>
                <a:spcPct val="20000"/>
              </a:spcBef>
              <a:buNone/>
            </a:pPr>
            <a:r>
              <a:rPr lang="en-US" sz="2400" dirty="0">
                <a:solidFill>
                  <a:prstClr val="black"/>
                </a:solidFill>
                <a:latin typeface="Calibri"/>
              </a:rPr>
              <a:t>	</a:t>
            </a:r>
            <a:r>
              <a:rPr lang="en-US" sz="2400" dirty="0">
                <a:solidFill>
                  <a:srgbClr val="C00000"/>
                </a:solidFill>
                <a:latin typeface="Calibri"/>
              </a:rPr>
              <a:t>Department</a:t>
            </a:r>
            <a:r>
              <a:rPr lang="en-US" sz="2400" dirty="0">
                <a:solidFill>
                  <a:prstClr val="black"/>
                </a:solidFill>
                <a:latin typeface="Calibri"/>
              </a:rPr>
              <a:t>  </a:t>
            </a:r>
          </a:p>
          <a:p>
            <a:pPr marL="0" indent="0" defTabSz="685800">
              <a:spcBef>
                <a:spcPct val="20000"/>
              </a:spcBef>
              <a:buNone/>
            </a:pPr>
            <a:r>
              <a:rPr lang="en-US" sz="2400" dirty="0">
                <a:solidFill>
                  <a:prstClr val="black"/>
                </a:solidFill>
                <a:latin typeface="Calibri"/>
              </a:rPr>
              <a:t>		</a:t>
            </a:r>
            <a:r>
              <a:rPr lang="en-US" sz="2400" dirty="0">
                <a:solidFill>
                  <a:srgbClr val="00B0F0"/>
                </a:solidFill>
                <a:latin typeface="Calibri"/>
              </a:rPr>
              <a:t>Treasurer’s Office</a:t>
            </a:r>
          </a:p>
          <a:p>
            <a:pPr marL="0" indent="0" defTabSz="685800">
              <a:spcBef>
                <a:spcPct val="20000"/>
              </a:spcBef>
              <a:buNone/>
            </a:pPr>
            <a:r>
              <a:rPr lang="en-US" sz="2400" dirty="0">
                <a:solidFill>
                  <a:prstClr val="black"/>
                </a:solidFill>
                <a:latin typeface="Calibri"/>
              </a:rPr>
              <a:t>			</a:t>
            </a:r>
            <a:r>
              <a:rPr lang="en-US" sz="2400" dirty="0">
                <a:solidFill>
                  <a:srgbClr val="00B050"/>
                </a:solidFill>
                <a:latin typeface="Calibri"/>
              </a:rPr>
              <a:t>Payroll</a:t>
            </a:r>
          </a:p>
          <a:p>
            <a:pPr marL="0" indent="0" defTabSz="685800">
              <a:spcBef>
                <a:spcPct val="20000"/>
              </a:spcBef>
              <a:buNone/>
            </a:pPr>
            <a:r>
              <a:rPr lang="en-US" sz="2400" dirty="0">
                <a:solidFill>
                  <a:prstClr val="black"/>
                </a:solidFill>
                <a:latin typeface="Calibri"/>
              </a:rPr>
              <a:t>				</a:t>
            </a:r>
            <a:r>
              <a:rPr lang="en-US" sz="2400" dirty="0">
                <a:solidFill>
                  <a:srgbClr val="7030A0"/>
                </a:solidFill>
                <a:latin typeface="Calibri"/>
              </a:rPr>
              <a:t>Choose your form</a:t>
            </a:r>
          </a:p>
          <a:p>
            <a:pPr marL="0" indent="0" defTabSz="685800">
              <a:spcBef>
                <a:spcPct val="20000"/>
              </a:spcBef>
              <a:buNone/>
            </a:pPr>
            <a:r>
              <a:rPr lang="en-US" sz="2400" dirty="0">
                <a:solidFill>
                  <a:prstClr val="black"/>
                </a:solidFill>
                <a:latin typeface="Calibri"/>
              </a:rPr>
              <a:t>					</a:t>
            </a:r>
            <a:r>
              <a:rPr lang="en-US" sz="2400" dirty="0">
                <a:solidFill>
                  <a:srgbClr val="FF3300"/>
                </a:solidFill>
                <a:latin typeface="Calibri"/>
              </a:rPr>
              <a:t>Print</a:t>
            </a:r>
            <a:endParaRPr lang="en-US" dirty="0"/>
          </a:p>
        </p:txBody>
      </p:sp>
    </p:spTree>
    <p:extLst>
      <p:ext uri="{BB962C8B-B14F-4D97-AF65-F5344CB8AC3E}">
        <p14:creationId xmlns:p14="http://schemas.microsoft.com/office/powerpoint/2010/main" val="3945518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43747"/>
          </a:xfrm>
        </p:spPr>
        <p:txBody>
          <a:bodyPr>
            <a:normAutofit/>
          </a:bodyPr>
          <a:lstStyle/>
          <a:p>
            <a:r>
              <a:rPr lang="en-US" dirty="0" smtClean="0"/>
              <a:t>Organization </a:t>
            </a:r>
            <a:endParaRPr lang="en-US" dirty="0"/>
          </a:p>
        </p:txBody>
      </p:sp>
      <p:sp>
        <p:nvSpPr>
          <p:cNvPr id="3" name="Subtitle 2"/>
          <p:cNvSpPr>
            <a:spLocks noGrp="1"/>
          </p:cNvSpPr>
          <p:nvPr>
            <p:ph type="subTitle" idx="1"/>
          </p:nvPr>
        </p:nvSpPr>
        <p:spPr>
          <a:xfrm>
            <a:off x="1870756" y="4516122"/>
            <a:ext cx="8915399" cy="1126283"/>
          </a:xfrm>
        </p:spPr>
        <p:txBody>
          <a:bodyPr>
            <a:normAutofit lnSpcReduction="10000"/>
          </a:bodyPr>
          <a:lstStyle/>
          <a:p>
            <a:r>
              <a:rPr lang="en-US" b="1" dirty="0" smtClean="0"/>
              <a:t>Stanley Bahorek, Treasurer, CFO</a:t>
            </a:r>
          </a:p>
          <a:p>
            <a:r>
              <a:rPr lang="en-US" b="1" dirty="0" smtClean="0"/>
              <a:t>Michael McCammon, Controller</a:t>
            </a:r>
          </a:p>
          <a:p>
            <a:r>
              <a:rPr lang="en-US" b="1" dirty="0" smtClean="0"/>
              <a:t>Betty Arey, Payroll Administrator</a:t>
            </a:r>
            <a:endParaRPr lang="en-US" b="1" dirty="0"/>
          </a:p>
        </p:txBody>
      </p:sp>
    </p:spTree>
    <p:extLst>
      <p:ext uri="{BB962C8B-B14F-4D97-AF65-F5344CB8AC3E}">
        <p14:creationId xmlns:p14="http://schemas.microsoft.com/office/powerpoint/2010/main" val="199534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747" y="609829"/>
            <a:ext cx="6589199" cy="638564"/>
          </a:xfrm>
          <a:noFill/>
          <a:ln>
            <a:noFill/>
          </a:ln>
        </p:spPr>
        <p:txBody>
          <a:bodyPr>
            <a:normAutofit/>
          </a:bodyPr>
          <a:lstStyle/>
          <a:p>
            <a:r>
              <a:rPr lang="en-US" sz="3200" dirty="0"/>
              <a:t>EMPLOYEE SELF SERVICE (ESS)</a:t>
            </a:r>
          </a:p>
        </p:txBody>
      </p:sp>
      <p:sp>
        <p:nvSpPr>
          <p:cNvPr id="3" name="Content Placeholder 2"/>
          <p:cNvSpPr>
            <a:spLocks noGrp="1"/>
          </p:cNvSpPr>
          <p:nvPr>
            <p:ph idx="1"/>
          </p:nvPr>
        </p:nvSpPr>
        <p:spPr>
          <a:xfrm>
            <a:off x="1646747" y="1576243"/>
            <a:ext cx="7886700" cy="4351338"/>
          </a:xfrm>
        </p:spPr>
        <p:txBody>
          <a:bodyPr>
            <a:normAutofit/>
          </a:bodyPr>
          <a:lstStyle/>
          <a:p>
            <a:pPr marL="0" indent="0">
              <a:buNone/>
            </a:pPr>
            <a:r>
              <a:rPr lang="en-US" b="1" dirty="0" smtClean="0"/>
              <a:t>View </a:t>
            </a:r>
            <a:r>
              <a:rPr lang="en-US" b="1" dirty="0"/>
              <a:t>pay statements from just about anywhere</a:t>
            </a:r>
            <a:r>
              <a:rPr lang="en-US" dirty="0"/>
              <a:t>:</a:t>
            </a:r>
          </a:p>
          <a:p>
            <a:pPr marL="0" indent="0">
              <a:buNone/>
            </a:pPr>
            <a:r>
              <a:rPr lang="en-US" sz="2000" dirty="0"/>
              <a:t>	</a:t>
            </a:r>
          </a:p>
          <a:p>
            <a:pPr lvl="1">
              <a:buFont typeface="Arial" pitchFamily="34" charset="0"/>
              <a:buChar char="•"/>
            </a:pPr>
            <a:r>
              <a:rPr lang="en-US" dirty="0" smtClean="0"/>
              <a:t>On vacation</a:t>
            </a:r>
          </a:p>
          <a:p>
            <a:pPr lvl="1">
              <a:buFont typeface="Arial" pitchFamily="34" charset="0"/>
              <a:buChar char="•"/>
            </a:pPr>
            <a:r>
              <a:rPr lang="en-US" dirty="0" smtClean="0"/>
              <a:t>During </a:t>
            </a:r>
            <a:r>
              <a:rPr lang="en-US" dirty="0"/>
              <a:t>summer, winter and spring break</a:t>
            </a:r>
          </a:p>
          <a:p>
            <a:pPr lvl="1">
              <a:buFont typeface="Arial" pitchFamily="34" charset="0"/>
              <a:buChar char="•"/>
            </a:pPr>
            <a:r>
              <a:rPr lang="en-US" dirty="0"/>
              <a:t>At your lending institutions</a:t>
            </a:r>
          </a:p>
          <a:p>
            <a:pPr lvl="1">
              <a:buFont typeface="Arial" pitchFamily="34" charset="0"/>
              <a:buChar char="•"/>
            </a:pPr>
            <a:r>
              <a:rPr lang="en-US" dirty="0"/>
              <a:t>Even on your smart </a:t>
            </a:r>
            <a:r>
              <a:rPr lang="en-US" dirty="0" smtClean="0"/>
              <a:t>phone</a:t>
            </a:r>
          </a:p>
          <a:p>
            <a:pPr marL="457200" lvl="1" indent="0">
              <a:buNone/>
            </a:pPr>
            <a:endParaRPr lang="en-US" sz="2000" dirty="0"/>
          </a:p>
          <a:p>
            <a:r>
              <a:rPr lang="en-US" dirty="0" smtClean="0"/>
              <a:t>We suggest you check your pay statement each </a:t>
            </a:r>
            <a:r>
              <a:rPr lang="en-US" b="1" i="1" u="sng" dirty="0" smtClean="0">
                <a:solidFill>
                  <a:srgbClr val="FF0000"/>
                </a:solidFill>
              </a:rPr>
              <a:t>Monday of pay week</a:t>
            </a:r>
            <a:r>
              <a:rPr lang="en-US" dirty="0" smtClean="0"/>
              <a:t>.  </a:t>
            </a:r>
            <a:endParaRPr lang="en-US" u="sng" dirty="0"/>
          </a:p>
        </p:txBody>
      </p:sp>
    </p:spTree>
    <p:extLst>
      <p:ext uri="{BB962C8B-B14F-4D97-AF65-F5344CB8AC3E}">
        <p14:creationId xmlns:p14="http://schemas.microsoft.com/office/powerpoint/2010/main" val="412282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45212"/>
            <a:ext cx="10515600" cy="802588"/>
          </a:xfrm>
        </p:spPr>
        <p:txBody>
          <a:bodyPr/>
          <a:lstStyle/>
          <a:p>
            <a:r>
              <a:rPr lang="en-US" dirty="0" smtClean="0"/>
              <a:t>Important Facts About Employee Self Service</a:t>
            </a:r>
            <a:endParaRPr lang="en-US" dirty="0"/>
          </a:p>
        </p:txBody>
      </p:sp>
      <p:sp>
        <p:nvSpPr>
          <p:cNvPr id="3" name="TextBox 2"/>
          <p:cNvSpPr txBox="1"/>
          <p:nvPr/>
        </p:nvSpPr>
        <p:spPr>
          <a:xfrm>
            <a:off x="1600200" y="1447800"/>
            <a:ext cx="10126980" cy="5539978"/>
          </a:xfrm>
          <a:prstGeom prst="rect">
            <a:avLst/>
          </a:prstGeom>
          <a:noFill/>
        </p:spPr>
        <p:txBody>
          <a:bodyPr wrap="square" rtlCol="0">
            <a:spAutoFit/>
          </a:bodyPr>
          <a:lstStyle/>
          <a:p>
            <a:r>
              <a:rPr lang="en-US" sz="1400" dirty="0" smtClean="0"/>
              <a:t>Employee Self Service is a wealth of information for all employees.</a:t>
            </a:r>
          </a:p>
          <a:p>
            <a:endParaRPr lang="en-US" sz="1400" dirty="0" smtClean="0"/>
          </a:p>
          <a:p>
            <a:pPr marL="342900" indent="-342900">
              <a:buAutoNum type="arabicPeriod"/>
            </a:pPr>
            <a:r>
              <a:rPr lang="en-US" sz="1400" dirty="0" smtClean="0"/>
              <a:t>It may be accessed from anywhere, on any device.  We suggest you view your pay statement every Monday of pay week.</a:t>
            </a:r>
          </a:p>
          <a:p>
            <a:pPr marL="342900" indent="-342900">
              <a:buAutoNum type="arabicPeriod"/>
            </a:pPr>
            <a:endParaRPr lang="en-US" sz="1400" dirty="0"/>
          </a:p>
          <a:p>
            <a:pPr marL="342900" indent="-342900">
              <a:buAutoNum type="arabicPeriod" startAt="2"/>
            </a:pPr>
            <a:r>
              <a:rPr lang="en-US" sz="1400" dirty="0" smtClean="0"/>
              <a:t>Enter or change your W-4 filing status and or number of exemptions  </a:t>
            </a:r>
          </a:p>
          <a:p>
            <a:pPr marL="800100" lvl="1" indent="-342900">
              <a:buAutoNum type="alphaLcPeriod"/>
            </a:pPr>
            <a:r>
              <a:rPr lang="en-US" sz="1400" dirty="0" smtClean="0"/>
              <a:t>ESS will show the effective date of your change.</a:t>
            </a:r>
          </a:p>
          <a:p>
            <a:pPr marL="800100" lvl="1" indent="-342900">
              <a:buAutoNum type="alphaLcPeriod"/>
            </a:pPr>
            <a:r>
              <a:rPr lang="en-US" sz="1400" dirty="0" smtClean="0"/>
              <a:t>You can use the pay check simulator before making the changes to see how it </a:t>
            </a:r>
          </a:p>
          <a:p>
            <a:pPr lvl="1"/>
            <a:r>
              <a:rPr lang="en-US" sz="1400" dirty="0" smtClean="0"/>
              <a:t>       will affect your pay.  However, please remember that the simulator is simply a tool, it </a:t>
            </a:r>
          </a:p>
          <a:p>
            <a:pPr lvl="1"/>
            <a:r>
              <a:rPr lang="en-US" sz="1400" dirty="0" smtClean="0"/>
              <a:t>       doesn’t make the change for you.</a:t>
            </a:r>
            <a:endParaRPr lang="en-US" sz="1400" dirty="0"/>
          </a:p>
          <a:p>
            <a:endParaRPr lang="en-US" sz="1400" dirty="0"/>
          </a:p>
          <a:p>
            <a:pPr marL="342900" indent="-342900">
              <a:buAutoNum type="arabicPeriod" startAt="2"/>
            </a:pPr>
            <a:r>
              <a:rPr lang="en-US" sz="1400" dirty="0" smtClean="0"/>
              <a:t>Obtain copies of any pay statement issued since April 6, 2012</a:t>
            </a:r>
          </a:p>
          <a:p>
            <a:pPr marL="342900" indent="-342900">
              <a:buAutoNum type="arabicPeriod" startAt="2"/>
            </a:pPr>
            <a:endParaRPr lang="en-US" sz="1400" dirty="0"/>
          </a:p>
          <a:p>
            <a:pPr marL="342900" indent="-342900">
              <a:buAutoNum type="arabicPeriod" startAt="2"/>
            </a:pPr>
            <a:r>
              <a:rPr lang="en-US" sz="1400" dirty="0" smtClean="0"/>
              <a:t>Obtain copies of any W-2 issued since 2012</a:t>
            </a:r>
          </a:p>
          <a:p>
            <a:pPr marL="342900" indent="-342900">
              <a:buAutoNum type="arabicPeriod" startAt="2"/>
            </a:pPr>
            <a:endParaRPr lang="en-US" sz="1400" dirty="0" smtClean="0"/>
          </a:p>
          <a:p>
            <a:pPr marL="342900" indent="-342900">
              <a:buAutoNum type="arabicPeriod" startAt="2"/>
            </a:pPr>
            <a:r>
              <a:rPr lang="en-US" sz="1400" dirty="0" smtClean="0"/>
              <a:t>Update your address</a:t>
            </a:r>
          </a:p>
          <a:p>
            <a:pPr marL="342900" indent="-342900">
              <a:buAutoNum type="arabicPeriod" startAt="2"/>
            </a:pPr>
            <a:endParaRPr lang="en-US" sz="1400" dirty="0" smtClean="0"/>
          </a:p>
          <a:p>
            <a:pPr marL="342900" indent="-342900">
              <a:buAutoNum type="arabicPeriod" startAt="2"/>
            </a:pPr>
            <a:r>
              <a:rPr lang="en-US" sz="1400" dirty="0" smtClean="0"/>
              <a:t>Name changes must be documented in Human Resources</a:t>
            </a:r>
          </a:p>
          <a:p>
            <a:pPr marL="342900" indent="-342900">
              <a:buAutoNum type="arabicPeriod" startAt="2"/>
            </a:pPr>
            <a:endParaRPr lang="en-US" sz="1400" dirty="0"/>
          </a:p>
          <a:p>
            <a:pPr marL="342900" indent="-342900">
              <a:buAutoNum type="arabicPeriod" startAt="2"/>
            </a:pPr>
            <a:r>
              <a:rPr lang="en-US" sz="1400" dirty="0" smtClean="0"/>
              <a:t>Pay plan change forms will be available each year under Resources</a:t>
            </a:r>
          </a:p>
          <a:p>
            <a:endParaRPr lang="en-US" sz="1400" dirty="0" smtClean="0"/>
          </a:p>
          <a:p>
            <a:pPr marL="342900" indent="-342900">
              <a:buAutoNum type="arabicPeriod" startAt="8"/>
            </a:pPr>
            <a:r>
              <a:rPr lang="en-US" sz="1400" dirty="0" smtClean="0"/>
              <a:t>School District Income Tax (SDIT) form is now completed online.  The form is under Resources.</a:t>
            </a:r>
          </a:p>
          <a:p>
            <a:pPr marL="342900" indent="-342900">
              <a:buAutoNum type="arabicPeriod" startAt="8"/>
            </a:pPr>
            <a:endParaRPr lang="en-US" sz="1400" dirty="0"/>
          </a:p>
          <a:p>
            <a:pPr marL="342900" indent="-342900">
              <a:buAutoNum type="arabicPeriod" startAt="8"/>
            </a:pPr>
            <a:r>
              <a:rPr lang="en-US" sz="1400" dirty="0" smtClean="0"/>
              <a:t>Sick Leave Cash Conversion forms will be available under Resources</a:t>
            </a:r>
          </a:p>
          <a:p>
            <a:endParaRPr lang="en-US" dirty="0"/>
          </a:p>
        </p:txBody>
      </p:sp>
    </p:spTree>
    <p:extLst>
      <p:ext uri="{BB962C8B-B14F-4D97-AF65-F5344CB8AC3E}">
        <p14:creationId xmlns:p14="http://schemas.microsoft.com/office/powerpoint/2010/main" val="4261013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364827" y="685800"/>
            <a:ext cx="8308427" cy="5242033"/>
          </a:xfrm>
          <a:prstGeom prst="rect">
            <a:avLst/>
          </a:prstGeom>
        </p:spPr>
      </p:pic>
      <p:sp>
        <p:nvSpPr>
          <p:cNvPr id="6" name="TextBox 5"/>
          <p:cNvSpPr txBox="1"/>
          <p:nvPr/>
        </p:nvSpPr>
        <p:spPr>
          <a:xfrm>
            <a:off x="10026869" y="1100960"/>
            <a:ext cx="646385" cy="338554"/>
          </a:xfrm>
          <a:prstGeom prst="rect">
            <a:avLst/>
          </a:prstGeom>
          <a:solidFill>
            <a:srgbClr val="0070C0"/>
          </a:solidFill>
        </p:spPr>
        <p:txBody>
          <a:bodyPr wrap="square" rtlCol="0">
            <a:spAutoFit/>
          </a:bodyPr>
          <a:lstStyle/>
          <a:p>
            <a:r>
              <a:rPr lang="en-US" sz="800" dirty="0">
                <a:solidFill>
                  <a:prstClr val="white"/>
                </a:solidFill>
              </a:rPr>
              <a:t>JOHN</a:t>
            </a:r>
            <a:r>
              <a:rPr lang="en-US" sz="800" dirty="0">
                <a:solidFill>
                  <a:prstClr val="black"/>
                </a:solidFill>
              </a:rPr>
              <a:t> </a:t>
            </a:r>
            <a:r>
              <a:rPr lang="en-US" sz="800" dirty="0">
                <a:solidFill>
                  <a:prstClr val="white"/>
                </a:solidFill>
              </a:rPr>
              <a:t>DOE</a:t>
            </a:r>
          </a:p>
        </p:txBody>
      </p:sp>
    </p:spTree>
    <p:extLst>
      <p:ext uri="{BB962C8B-B14F-4D97-AF65-F5344CB8AC3E}">
        <p14:creationId xmlns:p14="http://schemas.microsoft.com/office/powerpoint/2010/main" val="1957354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466416" y="2133600"/>
            <a:ext cx="6666543" cy="3777622"/>
          </a:xfrm>
        </p:spPr>
        <p:txBody>
          <a:bodyPr/>
          <a:lstStyle/>
          <a:p>
            <a:endParaRPr lang="en-US"/>
          </a:p>
        </p:txBody>
      </p:sp>
      <p:pic>
        <p:nvPicPr>
          <p:cNvPr id="4" name="Picture 3"/>
          <p:cNvPicPr>
            <a:picLocks noChangeAspect="1"/>
          </p:cNvPicPr>
          <p:nvPr/>
        </p:nvPicPr>
        <p:blipFill>
          <a:blip r:embed="rId2"/>
          <a:stretch>
            <a:fillRect/>
          </a:stretch>
        </p:blipFill>
        <p:spPr>
          <a:xfrm>
            <a:off x="2112579" y="591573"/>
            <a:ext cx="9266622" cy="5761929"/>
          </a:xfrm>
          <a:prstGeom prst="rect">
            <a:avLst/>
          </a:prstGeom>
        </p:spPr>
      </p:pic>
      <p:sp>
        <p:nvSpPr>
          <p:cNvPr id="5" name="TextBox 4"/>
          <p:cNvSpPr txBox="1"/>
          <p:nvPr/>
        </p:nvSpPr>
        <p:spPr>
          <a:xfrm>
            <a:off x="3969174" y="2942296"/>
            <a:ext cx="2133600" cy="754053"/>
          </a:xfrm>
          <a:prstGeom prst="rect">
            <a:avLst/>
          </a:prstGeom>
          <a:solidFill>
            <a:schemeClr val="bg1"/>
          </a:solidFill>
        </p:spPr>
        <p:txBody>
          <a:bodyPr wrap="square" rtlCol="0">
            <a:spAutoFit/>
          </a:bodyPr>
          <a:lstStyle/>
          <a:p>
            <a:r>
              <a:rPr lang="en-US" sz="900" dirty="0">
                <a:solidFill>
                  <a:prstClr val="black"/>
                </a:solidFill>
              </a:rPr>
              <a:t>JOHN DOE</a:t>
            </a:r>
          </a:p>
          <a:p>
            <a:r>
              <a:rPr lang="en-US" sz="900" dirty="0">
                <a:solidFill>
                  <a:prstClr val="black"/>
                </a:solidFill>
              </a:rPr>
              <a:t>270 E STATE ST</a:t>
            </a:r>
          </a:p>
          <a:p>
            <a:r>
              <a:rPr lang="en-US" sz="900" dirty="0">
                <a:solidFill>
                  <a:prstClr val="black"/>
                </a:solidFill>
              </a:rPr>
              <a:t>COLUMBUS OH  43215</a:t>
            </a:r>
          </a:p>
          <a:p>
            <a:endParaRPr lang="en-US" sz="800" dirty="0">
              <a:solidFill>
                <a:prstClr val="black"/>
              </a:solidFill>
            </a:endParaRPr>
          </a:p>
          <a:p>
            <a:endParaRPr lang="en-US" sz="800" dirty="0">
              <a:solidFill>
                <a:prstClr val="black"/>
              </a:solidFill>
            </a:endParaRPr>
          </a:p>
        </p:txBody>
      </p:sp>
      <p:sp>
        <p:nvSpPr>
          <p:cNvPr id="7" name="TextBox 6"/>
          <p:cNvSpPr txBox="1"/>
          <p:nvPr/>
        </p:nvSpPr>
        <p:spPr>
          <a:xfrm>
            <a:off x="3969174" y="3809533"/>
            <a:ext cx="3494314" cy="230832"/>
          </a:xfrm>
          <a:prstGeom prst="rect">
            <a:avLst/>
          </a:prstGeom>
          <a:solidFill>
            <a:schemeClr val="bg1"/>
          </a:solidFill>
        </p:spPr>
        <p:txBody>
          <a:bodyPr wrap="square" rtlCol="0">
            <a:spAutoFit/>
          </a:bodyPr>
          <a:lstStyle/>
          <a:p>
            <a:r>
              <a:rPr lang="en-US" sz="900" dirty="0">
                <a:solidFill>
                  <a:prstClr val="black"/>
                </a:solidFill>
              </a:rPr>
              <a:t>614-365-5000            Ccityschools@coloumbus.k12.oh.us</a:t>
            </a:r>
          </a:p>
        </p:txBody>
      </p:sp>
    </p:spTree>
    <p:extLst>
      <p:ext uri="{BB962C8B-B14F-4D97-AF65-F5344CB8AC3E}">
        <p14:creationId xmlns:p14="http://schemas.microsoft.com/office/powerpoint/2010/main" val="3909391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5982"/>
            <a:ext cx="10515600" cy="1325563"/>
          </a:xfrm>
        </p:spPr>
        <p:txBody>
          <a:bodyPr/>
          <a:lstStyle/>
          <a:p>
            <a:r>
              <a:rPr lang="en-US" dirty="0" smtClean="0"/>
              <a:t>	</a:t>
            </a:r>
            <a:endParaRPr lang="en-US" dirty="0"/>
          </a:p>
        </p:txBody>
      </p:sp>
      <p:sp>
        <p:nvSpPr>
          <p:cNvPr id="3" name="Content Placeholder 2"/>
          <p:cNvSpPr>
            <a:spLocks noGrp="1"/>
          </p:cNvSpPr>
          <p:nvPr>
            <p:ph idx="1"/>
          </p:nvPr>
        </p:nvSpPr>
        <p:spPr>
          <a:xfrm>
            <a:off x="1872887" y="1502226"/>
            <a:ext cx="9056370" cy="5268687"/>
          </a:xfrm>
        </p:spPr>
        <p:txBody>
          <a:bodyPr>
            <a:normAutofit/>
          </a:bodyPr>
          <a:lstStyle/>
          <a:p>
            <a:r>
              <a:rPr lang="en-US" dirty="0" smtClean="0"/>
              <a:t>SWIPE, SWIPE, SWIPE – </a:t>
            </a:r>
            <a:r>
              <a:rPr lang="en-US" b="1" u="sng" dirty="0" smtClean="0"/>
              <a:t>NO EXCEPTIONS</a:t>
            </a:r>
          </a:p>
          <a:p>
            <a:pPr marL="0" indent="0">
              <a:buNone/>
            </a:pPr>
            <a:endParaRPr lang="en-US" sz="1100" dirty="0" smtClean="0"/>
          </a:p>
          <a:p>
            <a:r>
              <a:rPr lang="en-US" dirty="0" smtClean="0"/>
              <a:t>VIEW YOUR PAY STATEMENT ON ESS EVERY MONDAY BEFORE THE PAY DATE.  REPORT POSSIBLE KRONOS ISSUES TO YOUR TIMEKEEPER/APPROVER ASAP.</a:t>
            </a:r>
          </a:p>
          <a:p>
            <a:r>
              <a:rPr lang="en-US" dirty="0" smtClean="0"/>
              <a:t>APPROVERS MUST REPORT CORRECTIVE INFORMATION TO PAYROLL BEFORE NOON ON TUESDAY BEFORE PAY DAY.</a:t>
            </a:r>
            <a:endParaRPr lang="en-US" sz="1100" dirty="0" smtClean="0"/>
          </a:p>
          <a:p>
            <a:pPr marL="0" indent="0">
              <a:buNone/>
            </a:pPr>
            <a:endParaRPr lang="en-US" sz="1100" dirty="0" smtClean="0"/>
          </a:p>
          <a:p>
            <a:r>
              <a:rPr lang="en-US" dirty="0" smtClean="0"/>
              <a:t>EXTRA SERVICE AND OVERTIME MUST BE SUPPORTED IN KRONOS.</a:t>
            </a:r>
          </a:p>
          <a:p>
            <a:endParaRPr lang="en-US" sz="1100" dirty="0" smtClean="0"/>
          </a:p>
          <a:p>
            <a:r>
              <a:rPr lang="en-US" dirty="0" smtClean="0"/>
              <a:t>YOU MUST BE IN “PAY STATUS” TO RECEIVE HOLIDAY PAY.</a:t>
            </a:r>
          </a:p>
          <a:p>
            <a:endParaRPr lang="en-US" sz="1100" dirty="0" smtClean="0"/>
          </a:p>
          <a:p>
            <a:pPr marL="0" indent="0">
              <a:buNone/>
            </a:pPr>
            <a:endParaRPr lang="en-US" dirty="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1676400" y="589651"/>
            <a:ext cx="9677400" cy="646331"/>
          </a:xfrm>
          <a:prstGeom prst="rect">
            <a:avLst/>
          </a:prstGeom>
          <a:noFill/>
        </p:spPr>
        <p:txBody>
          <a:bodyPr wrap="square" rtlCol="0">
            <a:spAutoFit/>
          </a:bodyPr>
          <a:lstStyle/>
          <a:p>
            <a:r>
              <a:rPr lang="en-US" sz="3600" dirty="0" smtClean="0">
                <a:solidFill>
                  <a:prstClr val="black"/>
                </a:solidFill>
              </a:rPr>
              <a:t>SUMMARY</a:t>
            </a:r>
            <a:endParaRPr lang="en-US" sz="3600" dirty="0">
              <a:solidFill>
                <a:prstClr val="black"/>
              </a:solidFill>
            </a:endParaRPr>
          </a:p>
        </p:txBody>
      </p:sp>
    </p:spTree>
    <p:extLst>
      <p:ext uri="{BB962C8B-B14F-4D97-AF65-F5344CB8AC3E}">
        <p14:creationId xmlns:p14="http://schemas.microsoft.com/office/powerpoint/2010/main" val="3056476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7942" y="2967335"/>
            <a:ext cx="715612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a:ln/>
                <a:solidFill>
                  <a:srgbClr val="728653"/>
                </a:solidFill>
              </a:rPr>
              <a:t>HAVE A GREAT YEAR!</a:t>
            </a:r>
          </a:p>
        </p:txBody>
      </p:sp>
    </p:spTree>
    <p:extLst>
      <p:ext uri="{BB962C8B-B14F-4D97-AF65-F5344CB8AC3E}">
        <p14:creationId xmlns:p14="http://schemas.microsoft.com/office/powerpoint/2010/main" val="3499315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6029" y="402771"/>
            <a:ext cx="8229600" cy="968830"/>
          </a:xfrm>
          <a:noFill/>
          <a:ln>
            <a:noFill/>
          </a:ln>
        </p:spPr>
        <p:style>
          <a:lnRef idx="2">
            <a:schemeClr val="dk1"/>
          </a:lnRef>
          <a:fillRef idx="1">
            <a:schemeClr val="lt1"/>
          </a:fillRef>
          <a:effectRef idx="0">
            <a:schemeClr val="dk1"/>
          </a:effectRef>
          <a:fontRef idx="minor">
            <a:schemeClr val="dk1"/>
          </a:fontRef>
        </p:style>
        <p:txBody>
          <a:bodyPr anchor="ctr">
            <a:normAutofit/>
          </a:bodyPr>
          <a:lstStyle/>
          <a:p>
            <a:pPr marL="0" indent="0">
              <a:buNone/>
            </a:pPr>
            <a:r>
              <a:rPr lang="en-US" sz="4400" dirty="0">
                <a:solidFill>
                  <a:schemeClr val="tx1"/>
                </a:solidFill>
              </a:rPr>
              <a:t> </a:t>
            </a:r>
            <a:r>
              <a:rPr lang="en-US" sz="3600" dirty="0">
                <a:solidFill>
                  <a:schemeClr val="tx1"/>
                </a:solidFill>
              </a:rPr>
              <a:t>DISTRICT EMAIL</a:t>
            </a:r>
          </a:p>
        </p:txBody>
      </p:sp>
      <p:sp>
        <p:nvSpPr>
          <p:cNvPr id="4" name="TextBox 3"/>
          <p:cNvSpPr txBox="1"/>
          <p:nvPr/>
        </p:nvSpPr>
        <p:spPr>
          <a:xfrm>
            <a:off x="1589315" y="1743270"/>
            <a:ext cx="8537749" cy="224676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dirty="0"/>
              <a:t>Please encourage ALL staff in your building to check their CCS email regularly at work or at home.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Confirmation of changes made in ESS will be sent to your email address.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Payroll and Benefits send email broadcasts throughout the year.</a:t>
            </a:r>
          </a:p>
          <a:p>
            <a:endParaRPr lang="en-US" sz="3200" dirty="0"/>
          </a:p>
        </p:txBody>
      </p:sp>
    </p:spTree>
    <p:extLst>
      <p:ext uri="{BB962C8B-B14F-4D97-AF65-F5344CB8AC3E}">
        <p14:creationId xmlns:p14="http://schemas.microsoft.com/office/powerpoint/2010/main" val="4083405593"/>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182" y="613224"/>
            <a:ext cx="8911687" cy="823690"/>
          </a:xfrm>
          <a:ln>
            <a:noFill/>
          </a:ln>
        </p:spPr>
        <p:style>
          <a:lnRef idx="2">
            <a:schemeClr val="dk1"/>
          </a:lnRef>
          <a:fillRef idx="1">
            <a:schemeClr val="lt1"/>
          </a:fillRef>
          <a:effectRef idx="0">
            <a:schemeClr val="dk1"/>
          </a:effectRef>
          <a:fontRef idx="minor">
            <a:schemeClr val="dk1"/>
          </a:fontRef>
        </p:style>
        <p:txBody>
          <a:bodyPr>
            <a:normAutofit/>
          </a:bodyPr>
          <a:lstStyle/>
          <a:p>
            <a:r>
              <a:rPr lang="en-US" dirty="0" smtClean="0">
                <a:solidFill>
                  <a:schemeClr val="tx1"/>
                </a:solidFill>
              </a:rPr>
              <a:t>KRONOS</a:t>
            </a:r>
            <a:endParaRPr lang="en-US" dirty="0">
              <a:solidFill>
                <a:schemeClr val="tx1"/>
              </a:solidFill>
            </a:endParaRPr>
          </a:p>
        </p:txBody>
      </p:sp>
      <p:sp>
        <p:nvSpPr>
          <p:cNvPr id="3" name="Content Placeholder 2"/>
          <p:cNvSpPr>
            <a:spLocks noGrp="1"/>
          </p:cNvSpPr>
          <p:nvPr>
            <p:ph idx="1"/>
          </p:nvPr>
        </p:nvSpPr>
        <p:spPr>
          <a:xfrm>
            <a:off x="1711182" y="1513114"/>
            <a:ext cx="8915400" cy="3777622"/>
          </a:xfrm>
          <a:ln>
            <a:noFill/>
          </a:ln>
        </p:spPr>
        <p:txBody>
          <a:bodyPr>
            <a:normAutofit fontScale="70000" lnSpcReduction="20000"/>
          </a:bodyPr>
          <a:lstStyle/>
          <a:p>
            <a:pPr marL="0" indent="0" algn="ctr">
              <a:buNone/>
            </a:pPr>
            <a:endParaRPr lang="en-US" sz="2400" b="1" dirty="0">
              <a:solidFill>
                <a:srgbClr val="FF0000"/>
              </a:solidFill>
            </a:endParaRPr>
          </a:p>
          <a:p>
            <a:pPr marL="0" indent="0">
              <a:buNone/>
            </a:pPr>
            <a:r>
              <a:rPr lang="en-US" sz="2400" b="1" dirty="0">
                <a:solidFill>
                  <a:srgbClr val="FF0000"/>
                </a:solidFill>
              </a:rPr>
              <a:t>ALL CLASSIFIED must swipe!</a:t>
            </a:r>
          </a:p>
          <a:p>
            <a:pPr marL="0" indent="0">
              <a:buNone/>
            </a:pPr>
            <a:endParaRPr lang="en-US" sz="2400" dirty="0"/>
          </a:p>
          <a:p>
            <a:pPr>
              <a:buFont typeface="Arial" panose="020B0604020202020204" pitchFamily="34" charset="0"/>
              <a:buChar char="•"/>
            </a:pPr>
            <a:r>
              <a:rPr lang="en-US" dirty="0" smtClean="0"/>
              <a:t>Training videos are available on the Intranet</a:t>
            </a:r>
          </a:p>
          <a:p>
            <a:pPr lvl="1">
              <a:buFont typeface="Arial" panose="020B0604020202020204" pitchFamily="34" charset="0"/>
              <a:buChar char="•"/>
            </a:pPr>
            <a:r>
              <a:rPr lang="en-US" dirty="0" smtClean="0"/>
              <a:t>Full training for new timekeepers and approvers</a:t>
            </a:r>
          </a:p>
          <a:p>
            <a:pPr lvl="1">
              <a:buFont typeface="Arial" panose="020B0604020202020204" pitchFamily="34" charset="0"/>
              <a:buChar char="•"/>
            </a:pPr>
            <a:r>
              <a:rPr lang="en-US" dirty="0" smtClean="0"/>
              <a:t>Short segments for specific topic refresher</a:t>
            </a:r>
          </a:p>
          <a:p>
            <a:pPr lvl="1">
              <a:buFont typeface="Arial" panose="020B0604020202020204" pitchFamily="34" charset="0"/>
              <a:buChar char="•"/>
            </a:pPr>
            <a:endParaRPr lang="en-US" dirty="0"/>
          </a:p>
          <a:p>
            <a:pPr>
              <a:buFont typeface="Arial" panose="020B0604020202020204" pitchFamily="34" charset="0"/>
              <a:buChar char="•"/>
            </a:pPr>
            <a:r>
              <a:rPr lang="en-US" dirty="0" smtClean="0"/>
              <a:t>ALL KRONOS must be complete and approved by 10:00 p.m. Monday</a:t>
            </a:r>
          </a:p>
          <a:p>
            <a:pPr lvl="1"/>
            <a:r>
              <a:rPr lang="en-US" dirty="0"/>
              <a:t>Shortages reported to </a:t>
            </a:r>
            <a:r>
              <a:rPr lang="en-US" dirty="0" smtClean="0"/>
              <a:t>Payroll </a:t>
            </a:r>
            <a:r>
              <a:rPr lang="en-US" dirty="0"/>
              <a:t>with corrective action by noon on Tuesday of pay week will be </a:t>
            </a:r>
            <a:r>
              <a:rPr lang="en-US" dirty="0" smtClean="0"/>
              <a:t>direct deposited on </a:t>
            </a:r>
            <a:r>
              <a:rPr lang="en-US" dirty="0"/>
              <a:t>pay day.</a:t>
            </a:r>
          </a:p>
          <a:p>
            <a:pPr lvl="1"/>
            <a:r>
              <a:rPr lang="en-US" dirty="0"/>
              <a:t>Corrective information received after noon on Tuesday will be </a:t>
            </a:r>
            <a:r>
              <a:rPr lang="en-US" dirty="0" smtClean="0"/>
              <a:t>corrected via direct deposit on </a:t>
            </a:r>
            <a:r>
              <a:rPr lang="en-US" dirty="0"/>
              <a:t>the following pay </a:t>
            </a:r>
            <a:r>
              <a:rPr lang="en-US" dirty="0" smtClean="0"/>
              <a:t>day.</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smtClean="0"/>
              <a:t>Hourly certificated staff will report time through KRONOS</a:t>
            </a:r>
          </a:p>
        </p:txBody>
      </p:sp>
    </p:spTree>
    <p:extLst>
      <p:ext uri="{BB962C8B-B14F-4D97-AF65-F5344CB8AC3E}">
        <p14:creationId xmlns:p14="http://schemas.microsoft.com/office/powerpoint/2010/main" val="61187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462" y="616921"/>
            <a:ext cx="8911687" cy="1280890"/>
          </a:xfrm>
        </p:spPr>
        <p:txBody>
          <a:bodyPr/>
          <a:lstStyle/>
          <a:p>
            <a:r>
              <a:rPr lang="en-US" dirty="0" smtClean="0"/>
              <a:t>Holiday Pay</a:t>
            </a:r>
            <a:endParaRPr lang="en-US" dirty="0"/>
          </a:p>
        </p:txBody>
      </p:sp>
      <p:sp>
        <p:nvSpPr>
          <p:cNvPr id="3" name="TextBox 2"/>
          <p:cNvSpPr txBox="1"/>
          <p:nvPr/>
        </p:nvSpPr>
        <p:spPr>
          <a:xfrm>
            <a:off x="1615462" y="1495039"/>
            <a:ext cx="9304020" cy="1477328"/>
          </a:xfrm>
          <a:prstGeom prst="rect">
            <a:avLst/>
          </a:prstGeom>
          <a:noFill/>
        </p:spPr>
        <p:txBody>
          <a:bodyPr wrap="square" rtlCol="0">
            <a:spAutoFit/>
          </a:bodyPr>
          <a:lstStyle/>
          <a:p>
            <a:r>
              <a:rPr lang="en-US" u="sng" dirty="0" smtClean="0"/>
              <a:t>Eligibility for holiday pay</a:t>
            </a:r>
            <a:r>
              <a:rPr lang="en-US" dirty="0" smtClean="0"/>
              <a:t>:</a:t>
            </a:r>
          </a:p>
          <a:p>
            <a:endParaRPr lang="en-US" dirty="0" smtClean="0"/>
          </a:p>
          <a:p>
            <a:pPr marL="342900" indent="-342900">
              <a:buFont typeface="Arial" panose="020B0604020202020204" pitchFamily="34" charset="0"/>
              <a:buChar char="•"/>
            </a:pPr>
            <a:r>
              <a:rPr lang="en-US" dirty="0" smtClean="0"/>
              <a:t>You must be in a pay status the day before the holiday and the day after.</a:t>
            </a:r>
          </a:p>
          <a:p>
            <a:pPr marL="342900" indent="-34290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Pay status – you worked or used leave for any portion of the day</a:t>
            </a:r>
            <a:endParaRPr lang="en-US" dirty="0"/>
          </a:p>
        </p:txBody>
      </p:sp>
    </p:spTree>
    <p:extLst>
      <p:ext uri="{BB962C8B-B14F-4D97-AF65-F5344CB8AC3E}">
        <p14:creationId xmlns:p14="http://schemas.microsoft.com/office/powerpoint/2010/main" val="3466623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042" y="624110"/>
            <a:ext cx="8911687" cy="1280890"/>
          </a:xfrm>
        </p:spPr>
        <p:txBody>
          <a:bodyPr/>
          <a:lstStyle/>
          <a:p>
            <a:pPr algn="ctr"/>
            <a:r>
              <a:rPr lang="en-US" dirty="0" smtClean="0"/>
              <a:t>Submitting Extra Service and Overtime</a:t>
            </a:r>
            <a:endParaRPr lang="en-US" dirty="0"/>
          </a:p>
        </p:txBody>
      </p:sp>
      <p:sp>
        <p:nvSpPr>
          <p:cNvPr id="3" name="TextBox 2"/>
          <p:cNvSpPr txBox="1"/>
          <p:nvPr/>
        </p:nvSpPr>
        <p:spPr>
          <a:xfrm>
            <a:off x="1593125" y="1777677"/>
            <a:ext cx="9326880"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All extra service and overtime </a:t>
            </a:r>
            <a:r>
              <a:rPr lang="en-US" b="1" u="sng" dirty="0" smtClean="0">
                <a:solidFill>
                  <a:srgbClr val="FF0000"/>
                </a:solidFill>
              </a:rPr>
              <a:t>must be</a:t>
            </a:r>
            <a:r>
              <a:rPr lang="en-US" b="1" dirty="0" smtClean="0">
                <a:solidFill>
                  <a:srgbClr val="FF0000"/>
                </a:solidFill>
              </a:rPr>
              <a:t> </a:t>
            </a:r>
            <a:r>
              <a:rPr lang="en-US" dirty="0" smtClean="0"/>
              <a:t>captured in Kronos with badge swipes.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If the extra time is immediately after your regular schedule do not swipe out.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If there is a break in time between your regular schedule and extra time, </a:t>
            </a:r>
          </a:p>
          <a:p>
            <a:r>
              <a:rPr lang="en-US" dirty="0" smtClean="0"/>
              <a:t>    you must swipe out, swipe in and swipe out again.</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timesheet must be submitted to Payroll when the source of funding is</a:t>
            </a:r>
          </a:p>
          <a:p>
            <a:r>
              <a:rPr lang="en-US" dirty="0" smtClean="0"/>
              <a:t>     different than your regular assignment.</a:t>
            </a:r>
          </a:p>
          <a:p>
            <a:endParaRPr lang="en-US" dirty="0" smtClean="0"/>
          </a:p>
          <a:p>
            <a:pPr marL="742950" lvl="1" indent="-285750">
              <a:buFont typeface="Arial" panose="020B0604020202020204" pitchFamily="34" charset="0"/>
              <a:buChar char="•"/>
            </a:pPr>
            <a:r>
              <a:rPr lang="en-US" dirty="0" smtClean="0"/>
              <a:t>i.e. CPI training – swipe Kronos and send a timesheet.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supervisor will know the funding source and remit the timesheet when </a:t>
            </a:r>
          </a:p>
          <a:p>
            <a:r>
              <a:rPr lang="en-US" dirty="0"/>
              <a:t> </a:t>
            </a:r>
            <a:r>
              <a:rPr lang="en-US" dirty="0" smtClean="0"/>
              <a:t>    required.</a:t>
            </a:r>
          </a:p>
          <a:p>
            <a:endParaRPr lang="en-US" dirty="0"/>
          </a:p>
        </p:txBody>
      </p:sp>
    </p:spTree>
    <p:extLst>
      <p:ext uri="{BB962C8B-B14F-4D97-AF65-F5344CB8AC3E}">
        <p14:creationId xmlns:p14="http://schemas.microsoft.com/office/powerpoint/2010/main" val="3664479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462" y="677976"/>
            <a:ext cx="8911687" cy="1280890"/>
          </a:xfrm>
        </p:spPr>
        <p:txBody>
          <a:bodyPr/>
          <a:lstStyle/>
          <a:p>
            <a:r>
              <a:rPr lang="en-US" dirty="0" smtClean="0"/>
              <a:t>Parent Teacher Conferences</a:t>
            </a:r>
            <a:endParaRPr lang="en-US" dirty="0"/>
          </a:p>
        </p:txBody>
      </p:sp>
      <p:sp>
        <p:nvSpPr>
          <p:cNvPr id="4" name="Rectangle 3"/>
          <p:cNvSpPr/>
          <p:nvPr/>
        </p:nvSpPr>
        <p:spPr>
          <a:xfrm>
            <a:off x="1615462" y="1850008"/>
            <a:ext cx="9115742" cy="2862322"/>
          </a:xfrm>
          <a:prstGeom prst="rect">
            <a:avLst/>
          </a:prstGeom>
        </p:spPr>
        <p:txBody>
          <a:bodyPr wrap="square">
            <a:spAutoFit/>
          </a:bodyPr>
          <a:lstStyle/>
          <a:p>
            <a:r>
              <a:rPr lang="en-US" dirty="0" smtClean="0"/>
              <a:t>The two evenings must capture your number of hours per day to keep you in a pay status for the “day off”.</a:t>
            </a:r>
          </a:p>
          <a:p>
            <a:pPr marL="342900" indent="-342900">
              <a:buAutoNum type="arabicPeriod"/>
            </a:pPr>
            <a:endParaRPr lang="en-US" dirty="0"/>
          </a:p>
          <a:p>
            <a:r>
              <a:rPr lang="en-US" dirty="0" smtClean="0"/>
              <a:t>	</a:t>
            </a:r>
            <a:r>
              <a:rPr lang="en-US" u="sng" dirty="0" smtClean="0"/>
              <a:t>Example 1</a:t>
            </a:r>
            <a:r>
              <a:rPr lang="en-US" dirty="0" smtClean="0"/>
              <a:t> – you work 4.0 hours each of the evenings, you will 	receive full pay for the day off.</a:t>
            </a:r>
          </a:p>
          <a:p>
            <a:endParaRPr lang="en-US" dirty="0" smtClean="0"/>
          </a:p>
          <a:p>
            <a:r>
              <a:rPr lang="en-US" dirty="0" smtClean="0"/>
              <a:t>	</a:t>
            </a:r>
            <a:r>
              <a:rPr lang="en-US" u="sng" dirty="0" smtClean="0"/>
              <a:t>Example 2</a:t>
            </a:r>
            <a:r>
              <a:rPr lang="en-US" dirty="0" smtClean="0"/>
              <a:t> – you work 2 hours one night and </a:t>
            </a:r>
            <a:r>
              <a:rPr lang="en-US" dirty="0"/>
              <a:t>3</a:t>
            </a:r>
            <a:r>
              <a:rPr lang="en-US" dirty="0" smtClean="0"/>
              <a:t> hours the second night, 	you will receive 5 hours of pay for the day off unless you use 	personal leave.</a:t>
            </a:r>
          </a:p>
          <a:p>
            <a:pPr marL="342900" indent="-342900">
              <a:buAutoNum type="arabicPeriod"/>
            </a:pPr>
            <a:endParaRPr lang="en-US" dirty="0" smtClean="0"/>
          </a:p>
        </p:txBody>
      </p:sp>
    </p:spTree>
    <p:extLst>
      <p:ext uri="{BB962C8B-B14F-4D97-AF65-F5344CB8AC3E}">
        <p14:creationId xmlns:p14="http://schemas.microsoft.com/office/powerpoint/2010/main" val="484708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227" y="576813"/>
            <a:ext cx="8911687" cy="1280890"/>
          </a:xfrm>
        </p:spPr>
        <p:txBody>
          <a:bodyPr/>
          <a:lstStyle/>
          <a:p>
            <a:r>
              <a:rPr lang="en-US" dirty="0" smtClean="0"/>
              <a:t>Leave balances on the Kronos time clock?</a:t>
            </a:r>
            <a:endParaRPr lang="en-US" dirty="0"/>
          </a:p>
        </p:txBody>
      </p:sp>
      <p:sp>
        <p:nvSpPr>
          <p:cNvPr id="3" name="TextBox 2"/>
          <p:cNvSpPr txBox="1"/>
          <p:nvPr/>
        </p:nvSpPr>
        <p:spPr>
          <a:xfrm>
            <a:off x="1631227" y="1961686"/>
            <a:ext cx="9749790" cy="5355312"/>
          </a:xfrm>
          <a:prstGeom prst="rect">
            <a:avLst/>
          </a:prstGeom>
          <a:noFill/>
        </p:spPr>
        <p:txBody>
          <a:bodyPr wrap="square" rtlCol="0">
            <a:spAutoFit/>
          </a:bodyPr>
          <a:lstStyle/>
          <a:p>
            <a:r>
              <a:rPr lang="en-US" dirty="0" smtClean="0"/>
              <a:t>Yes, you can see your leave balances on the Kronos time clock!</a:t>
            </a:r>
          </a:p>
          <a:p>
            <a:endParaRPr lang="en-US" dirty="0" smtClean="0"/>
          </a:p>
          <a:p>
            <a:r>
              <a:rPr lang="en-US" dirty="0" smtClean="0"/>
              <a:t>At the time clock:</a:t>
            </a:r>
          </a:p>
          <a:p>
            <a:endParaRPr lang="en-US" dirty="0"/>
          </a:p>
          <a:p>
            <a:pPr marL="342900" indent="-342900">
              <a:buFont typeface="Arial" panose="020B0604020202020204" pitchFamily="34" charset="0"/>
              <a:buChar char="•"/>
            </a:pPr>
            <a:r>
              <a:rPr lang="en-US" dirty="0" smtClean="0"/>
              <a:t>Hit the blue button to the left of “view accruals online”</a:t>
            </a:r>
          </a:p>
          <a:p>
            <a:pPr marL="285750" indent="-285750">
              <a:buFont typeface="Arial" panose="020B0604020202020204" pitchFamily="34" charset="0"/>
              <a:buChar char="•"/>
            </a:pPr>
            <a:r>
              <a:rPr lang="en-US" dirty="0"/>
              <a:t>	</a:t>
            </a:r>
            <a:endParaRPr lang="en-US" dirty="0" smtClean="0"/>
          </a:p>
          <a:p>
            <a:pPr marL="342900" indent="-342900">
              <a:buFont typeface="Arial" panose="020B0604020202020204" pitchFamily="34" charset="0"/>
              <a:buChar char="•"/>
            </a:pPr>
            <a:r>
              <a:rPr lang="en-US" dirty="0" smtClean="0"/>
              <a:t>Swipe your badge</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 screen will pop up; hit enter twice</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Your totals will pop up on the screen.</a:t>
            </a:r>
          </a:p>
          <a:p>
            <a:pPr marL="285750" indent="-285750">
              <a:buFont typeface="Arial" panose="020B0604020202020204" pitchFamily="34" charset="0"/>
              <a:buChar char="•"/>
            </a:pPr>
            <a:r>
              <a:rPr lang="en-US" dirty="0" smtClean="0"/>
              <a:t>  </a:t>
            </a:r>
          </a:p>
          <a:p>
            <a:pPr marL="342900" indent="-342900">
              <a:buFont typeface="Arial" panose="020B0604020202020204" pitchFamily="34" charset="0"/>
              <a:buChar char="•"/>
            </a:pPr>
            <a:r>
              <a:rPr lang="en-US" dirty="0" smtClean="0"/>
              <a:t>Use up/down arrows under the screen to scroll through your totals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6.  ESC key to exit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42543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665" y="645882"/>
            <a:ext cx="8911687" cy="769261"/>
          </a:xfrm>
        </p:spPr>
        <p:txBody>
          <a:bodyPr/>
          <a:lstStyle/>
          <a:p>
            <a:r>
              <a:rPr lang="en-US" dirty="0" smtClean="0"/>
              <a:t>Vacation - Am I at Use or Lose?</a:t>
            </a:r>
            <a:endParaRPr lang="en-US" dirty="0"/>
          </a:p>
        </p:txBody>
      </p:sp>
      <p:sp>
        <p:nvSpPr>
          <p:cNvPr id="3" name="TextBox 2"/>
          <p:cNvSpPr txBox="1"/>
          <p:nvPr/>
        </p:nvSpPr>
        <p:spPr>
          <a:xfrm>
            <a:off x="1645665" y="1717272"/>
            <a:ext cx="9378690"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 may view your leave balances on your pay statement and the Kronos time clock.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accrual of additional hours occurs between the first and second pay of the month.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If you are at use or lose, you should talk with your supervisor to schedule your vacation.  Remember to let your supervisor know you are at “</a:t>
            </a:r>
            <a:r>
              <a:rPr lang="en-US" b="1" u="sng" dirty="0" smtClean="0"/>
              <a:t>use or lose</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 not wait until you are at the maximum.  If the “use” is during the pay period being processed for the second pay, the accrual occurs before the posting of usage and you may lose your accrual.</a:t>
            </a:r>
            <a:endParaRPr lang="en-US" dirty="0"/>
          </a:p>
        </p:txBody>
      </p:sp>
    </p:spTree>
    <p:extLst>
      <p:ext uri="{BB962C8B-B14F-4D97-AF65-F5344CB8AC3E}">
        <p14:creationId xmlns:p14="http://schemas.microsoft.com/office/powerpoint/2010/main" val="196960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1360</TotalTime>
  <Words>1298</Words>
  <Application>Microsoft Office PowerPoint</Application>
  <PresentationFormat>Widescreen</PresentationFormat>
  <Paragraphs>226</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Narrow</vt:lpstr>
      <vt:lpstr>Calibri</vt:lpstr>
      <vt:lpstr>Century Gothic</vt:lpstr>
      <vt:lpstr>Wingdings 3</vt:lpstr>
      <vt:lpstr>Wisp</vt:lpstr>
      <vt:lpstr>1_Wisp</vt:lpstr>
      <vt:lpstr> Payroll Office</vt:lpstr>
      <vt:lpstr>Organization </vt:lpstr>
      <vt:lpstr>PowerPoint Presentation</vt:lpstr>
      <vt:lpstr>KRONOS</vt:lpstr>
      <vt:lpstr>Holiday Pay</vt:lpstr>
      <vt:lpstr>Submitting Extra Service and Overtime</vt:lpstr>
      <vt:lpstr>Parent Teacher Conferences</vt:lpstr>
      <vt:lpstr>Leave balances on the Kronos time clock?</vt:lpstr>
      <vt:lpstr>Vacation - Am I at Use or Lose?</vt:lpstr>
      <vt:lpstr>I’ve Been Called to Jury Duty What should I do?</vt:lpstr>
      <vt:lpstr>Are You Thinking About Retiring?</vt:lpstr>
      <vt:lpstr>Severance Pay</vt:lpstr>
      <vt:lpstr>EMPLOYEE VERIFICATIONS</vt:lpstr>
      <vt:lpstr>TAX SHELTERED ANNUITIES – 403b</vt:lpstr>
      <vt:lpstr>TAX SHELTERED ANNUITIES - 457</vt:lpstr>
      <vt:lpstr>TAX SHELTERED ANNUITIES</vt:lpstr>
      <vt:lpstr>STARTING YOUR ANNUITY</vt:lpstr>
      <vt:lpstr>CANCELLING YOUR ANNUITY</vt:lpstr>
      <vt:lpstr>PowerPoint Presentation</vt:lpstr>
      <vt:lpstr>EMPLOYEE SELF SERVICE (ESS)</vt:lpstr>
      <vt:lpstr>Important Facts About Employee Self Service</vt:lpstr>
      <vt:lpstr>PowerPoint Presentation</vt:lpstr>
      <vt:lpstr>PowerPoint Presentation</vt:lpstr>
      <vt:lpstr> </vt:lpstr>
      <vt:lpstr>PowerPoint Presentation</vt:lpstr>
    </vt:vector>
  </TitlesOfParts>
  <Company>Columbus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Office</dc:title>
  <dc:creator>Betty Arey</dc:creator>
  <cp:lastModifiedBy>Lourdes Castillo</cp:lastModifiedBy>
  <cp:revision>72</cp:revision>
  <cp:lastPrinted>2017-07-25T15:07:37Z</cp:lastPrinted>
  <dcterms:created xsi:type="dcterms:W3CDTF">2016-09-26T15:22:40Z</dcterms:created>
  <dcterms:modified xsi:type="dcterms:W3CDTF">2018-08-07T14:44:55Z</dcterms:modified>
</cp:coreProperties>
</file>