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67" r:id="rId3"/>
    <p:sldId id="261" r:id="rId4"/>
    <p:sldId id="263" r:id="rId5"/>
    <p:sldId id="262" r:id="rId6"/>
    <p:sldId id="266" r:id="rId7"/>
    <p:sldId id="265" r:id="rId8"/>
    <p:sldId id="269" r:id="rId9"/>
    <p:sldId id="264" r:id="rId10"/>
    <p:sldId id="268" r:id="rId11"/>
    <p:sldId id="270"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64" d="100"/>
          <a:sy n="164" d="100"/>
        </p:scale>
        <p:origin x="80" y="1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44C67E-4E66-4D30-99AA-7EC36E3170DD}" type="datetimeFigureOut">
              <a:rPr lang="en-US" smtClean="0"/>
              <a:t>4/18/2023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69F418-F4C7-4CCD-9346-82A33C6DA051}" type="slidenum">
              <a:rPr lang="en-US" smtClean="0"/>
              <a:t>‹#›</a:t>
            </a:fld>
            <a:endParaRPr lang="en-US"/>
          </a:p>
        </p:txBody>
      </p:sp>
    </p:spTree>
    <p:extLst>
      <p:ext uri="{BB962C8B-B14F-4D97-AF65-F5344CB8AC3E}">
        <p14:creationId xmlns:p14="http://schemas.microsoft.com/office/powerpoint/2010/main" val="18039663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2927F77-F60A-4D16-8254-10C3E7A6C9D2}" type="datetimeFigureOut">
              <a:rPr lang="en-US" smtClean="0"/>
              <a:t>4/18/2023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905FEE-5174-4765-8A06-F96C223875D4}" type="slidenum">
              <a:rPr lang="en-US" smtClean="0"/>
              <a:t>‹#›</a:t>
            </a:fld>
            <a:endParaRPr lang="en-US"/>
          </a:p>
        </p:txBody>
      </p:sp>
    </p:spTree>
    <p:extLst>
      <p:ext uri="{BB962C8B-B14F-4D97-AF65-F5344CB8AC3E}">
        <p14:creationId xmlns:p14="http://schemas.microsoft.com/office/powerpoint/2010/main" val="41233064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927F77-F60A-4D16-8254-10C3E7A6C9D2}" type="datetimeFigureOut">
              <a:rPr lang="en-US" smtClean="0"/>
              <a:t>4/18/2023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905FEE-5174-4765-8A06-F96C223875D4}" type="slidenum">
              <a:rPr lang="en-US" smtClean="0"/>
              <a:t>‹#›</a:t>
            </a:fld>
            <a:endParaRPr lang="en-US"/>
          </a:p>
        </p:txBody>
      </p:sp>
    </p:spTree>
    <p:extLst>
      <p:ext uri="{BB962C8B-B14F-4D97-AF65-F5344CB8AC3E}">
        <p14:creationId xmlns:p14="http://schemas.microsoft.com/office/powerpoint/2010/main" val="7196911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927F77-F60A-4D16-8254-10C3E7A6C9D2}" type="datetimeFigureOut">
              <a:rPr lang="en-US" smtClean="0"/>
              <a:t>4/18/2023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905FEE-5174-4765-8A06-F96C223875D4}" type="slidenum">
              <a:rPr lang="en-US" smtClean="0"/>
              <a:t>‹#›</a:t>
            </a:fld>
            <a:endParaRPr lang="en-US"/>
          </a:p>
        </p:txBody>
      </p:sp>
    </p:spTree>
    <p:extLst>
      <p:ext uri="{BB962C8B-B14F-4D97-AF65-F5344CB8AC3E}">
        <p14:creationId xmlns:p14="http://schemas.microsoft.com/office/powerpoint/2010/main" val="2454787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927F77-F60A-4D16-8254-10C3E7A6C9D2}" type="datetimeFigureOut">
              <a:rPr lang="en-US" smtClean="0"/>
              <a:t>4/18/2023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905FEE-5174-4765-8A06-F96C223875D4}" type="slidenum">
              <a:rPr lang="en-US" smtClean="0"/>
              <a:t>‹#›</a:t>
            </a:fld>
            <a:endParaRPr lang="en-US"/>
          </a:p>
        </p:txBody>
      </p:sp>
    </p:spTree>
    <p:extLst>
      <p:ext uri="{BB962C8B-B14F-4D97-AF65-F5344CB8AC3E}">
        <p14:creationId xmlns:p14="http://schemas.microsoft.com/office/powerpoint/2010/main" val="35181291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2927F77-F60A-4D16-8254-10C3E7A6C9D2}" type="datetimeFigureOut">
              <a:rPr lang="en-US" smtClean="0"/>
              <a:t>4/18/2023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905FEE-5174-4765-8A06-F96C223875D4}" type="slidenum">
              <a:rPr lang="en-US" smtClean="0"/>
              <a:t>‹#›</a:t>
            </a:fld>
            <a:endParaRPr lang="en-US"/>
          </a:p>
        </p:txBody>
      </p:sp>
    </p:spTree>
    <p:extLst>
      <p:ext uri="{BB962C8B-B14F-4D97-AF65-F5344CB8AC3E}">
        <p14:creationId xmlns:p14="http://schemas.microsoft.com/office/powerpoint/2010/main" val="17169906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2927F77-F60A-4D16-8254-10C3E7A6C9D2}" type="datetimeFigureOut">
              <a:rPr lang="en-US" smtClean="0"/>
              <a:t>4/18/2023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905FEE-5174-4765-8A06-F96C223875D4}" type="slidenum">
              <a:rPr lang="en-US" smtClean="0"/>
              <a:t>‹#›</a:t>
            </a:fld>
            <a:endParaRPr lang="en-US"/>
          </a:p>
        </p:txBody>
      </p:sp>
    </p:spTree>
    <p:extLst>
      <p:ext uri="{BB962C8B-B14F-4D97-AF65-F5344CB8AC3E}">
        <p14:creationId xmlns:p14="http://schemas.microsoft.com/office/powerpoint/2010/main" val="672396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2927F77-F60A-4D16-8254-10C3E7A6C9D2}" type="datetimeFigureOut">
              <a:rPr lang="en-US" smtClean="0"/>
              <a:t>4/18/2023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905FEE-5174-4765-8A06-F96C223875D4}" type="slidenum">
              <a:rPr lang="en-US" smtClean="0"/>
              <a:t>‹#›</a:t>
            </a:fld>
            <a:endParaRPr lang="en-US"/>
          </a:p>
        </p:txBody>
      </p:sp>
    </p:spTree>
    <p:extLst>
      <p:ext uri="{BB962C8B-B14F-4D97-AF65-F5344CB8AC3E}">
        <p14:creationId xmlns:p14="http://schemas.microsoft.com/office/powerpoint/2010/main" val="34759241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2927F77-F60A-4D16-8254-10C3E7A6C9D2}" type="datetimeFigureOut">
              <a:rPr lang="en-US" smtClean="0"/>
              <a:t>4/18/2023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905FEE-5174-4765-8A06-F96C223875D4}" type="slidenum">
              <a:rPr lang="en-US" smtClean="0"/>
              <a:t>‹#›</a:t>
            </a:fld>
            <a:endParaRPr lang="en-US"/>
          </a:p>
        </p:txBody>
      </p:sp>
    </p:spTree>
    <p:extLst>
      <p:ext uri="{BB962C8B-B14F-4D97-AF65-F5344CB8AC3E}">
        <p14:creationId xmlns:p14="http://schemas.microsoft.com/office/powerpoint/2010/main" val="12922048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927F77-F60A-4D16-8254-10C3E7A6C9D2}" type="datetimeFigureOut">
              <a:rPr lang="en-US" smtClean="0"/>
              <a:t>4/18/2023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905FEE-5174-4765-8A06-F96C223875D4}" type="slidenum">
              <a:rPr lang="en-US" smtClean="0"/>
              <a:t>‹#›</a:t>
            </a:fld>
            <a:endParaRPr lang="en-US"/>
          </a:p>
        </p:txBody>
      </p:sp>
    </p:spTree>
    <p:extLst>
      <p:ext uri="{BB962C8B-B14F-4D97-AF65-F5344CB8AC3E}">
        <p14:creationId xmlns:p14="http://schemas.microsoft.com/office/powerpoint/2010/main" val="9812558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2927F77-F60A-4D16-8254-10C3E7A6C9D2}" type="datetimeFigureOut">
              <a:rPr lang="en-US" smtClean="0"/>
              <a:t>4/18/2023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905FEE-5174-4765-8A06-F96C223875D4}" type="slidenum">
              <a:rPr lang="en-US" smtClean="0"/>
              <a:t>‹#›</a:t>
            </a:fld>
            <a:endParaRPr lang="en-US"/>
          </a:p>
        </p:txBody>
      </p:sp>
    </p:spTree>
    <p:extLst>
      <p:ext uri="{BB962C8B-B14F-4D97-AF65-F5344CB8AC3E}">
        <p14:creationId xmlns:p14="http://schemas.microsoft.com/office/powerpoint/2010/main" val="993640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2927F77-F60A-4D16-8254-10C3E7A6C9D2}" type="datetimeFigureOut">
              <a:rPr lang="en-US" smtClean="0"/>
              <a:t>4/18/2023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905FEE-5174-4765-8A06-F96C223875D4}" type="slidenum">
              <a:rPr lang="en-US" smtClean="0"/>
              <a:t>‹#›</a:t>
            </a:fld>
            <a:endParaRPr lang="en-US"/>
          </a:p>
        </p:txBody>
      </p:sp>
    </p:spTree>
    <p:extLst>
      <p:ext uri="{BB962C8B-B14F-4D97-AF65-F5344CB8AC3E}">
        <p14:creationId xmlns:p14="http://schemas.microsoft.com/office/powerpoint/2010/main" val="11908379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927F77-F60A-4D16-8254-10C3E7A6C9D2}" type="datetimeFigureOut">
              <a:rPr lang="en-US" smtClean="0"/>
              <a:t>4/18/2023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905FEE-5174-4765-8A06-F96C223875D4}" type="slidenum">
              <a:rPr lang="en-US" smtClean="0"/>
              <a:t>‹#›</a:t>
            </a:fld>
            <a:endParaRPr lang="en-US"/>
          </a:p>
        </p:txBody>
      </p:sp>
    </p:spTree>
    <p:extLst>
      <p:ext uri="{BB962C8B-B14F-4D97-AF65-F5344CB8AC3E}">
        <p14:creationId xmlns:p14="http://schemas.microsoft.com/office/powerpoint/2010/main" val="35948714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5" Type="http://schemas.openxmlformats.org/officeDocument/2006/relationships/image" Target="../media/image12.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94762" y="1515293"/>
            <a:ext cx="8697237" cy="2142307"/>
          </a:xfrm>
        </p:spPr>
        <p:txBody>
          <a:bodyPr>
            <a:noAutofit/>
          </a:bodyPr>
          <a:lstStyle/>
          <a:p>
            <a:r>
              <a:rPr lang="en-US" sz="6600" dirty="0">
                <a:solidFill>
                  <a:srgbClr val="0033CC"/>
                </a:solidFill>
                <a:latin typeface="Gill Sans MT" panose="020B0502020104020203" pitchFamily="34" charset="0"/>
              </a:rPr>
              <a:t>Saving The Spreadsheet </a:t>
            </a:r>
            <a:br>
              <a:rPr lang="en-US" sz="6600" dirty="0">
                <a:solidFill>
                  <a:srgbClr val="0033CC"/>
                </a:solidFill>
                <a:latin typeface="Gill Sans MT" panose="020B0502020104020203" pitchFamily="34" charset="0"/>
              </a:rPr>
            </a:br>
            <a:r>
              <a:rPr lang="en-US" sz="6600" dirty="0">
                <a:solidFill>
                  <a:srgbClr val="0033CC"/>
                </a:solidFill>
                <a:latin typeface="Gill Sans MT" panose="020B0502020104020203" pitchFamily="34" charset="0"/>
              </a:rPr>
              <a:t>  In The Correct Location</a:t>
            </a:r>
          </a:p>
        </p:txBody>
      </p:sp>
      <p:sp>
        <p:nvSpPr>
          <p:cNvPr id="3" name="Subtitle 2"/>
          <p:cNvSpPr>
            <a:spLocks noGrp="1"/>
          </p:cNvSpPr>
          <p:nvPr>
            <p:ph type="subTitle" idx="1"/>
          </p:nvPr>
        </p:nvSpPr>
        <p:spPr>
          <a:xfrm>
            <a:off x="3782859" y="4190607"/>
            <a:ext cx="8150269" cy="1978059"/>
          </a:xfrm>
        </p:spPr>
        <p:txBody>
          <a:bodyPr>
            <a:normAutofit fontScale="85000" lnSpcReduction="20000"/>
          </a:bodyPr>
          <a:lstStyle/>
          <a:p>
            <a:pPr algn="l"/>
            <a:r>
              <a:rPr lang="en-US" sz="3600" dirty="0">
                <a:solidFill>
                  <a:srgbClr val="C00000"/>
                </a:solidFill>
              </a:rPr>
              <a:t>HOW TO LOCATE YOUR SCHOOL’S DIGITIZATION FOLDER AND SAVE YOUR SPREADSHEET CORRECTLY</a:t>
            </a:r>
          </a:p>
          <a:p>
            <a:pPr algn="l"/>
            <a:endParaRPr lang="en-US" dirty="0">
              <a:solidFill>
                <a:srgbClr val="C00000"/>
              </a:solidFill>
            </a:endParaRPr>
          </a:p>
          <a:p>
            <a:pPr algn="l"/>
            <a:r>
              <a:rPr lang="en-US" sz="3900" dirty="0">
                <a:solidFill>
                  <a:srgbClr val="C00000"/>
                </a:solidFill>
              </a:rPr>
              <a:t>CREATED BY: SARAH DELOZIER</a:t>
            </a:r>
          </a:p>
        </p:txBody>
      </p:sp>
      <p:pic>
        <p:nvPicPr>
          <p:cNvPr id="4" name="Picture 3"/>
          <p:cNvPicPr>
            <a:picLocks noChangeAspect="1"/>
          </p:cNvPicPr>
          <p:nvPr/>
        </p:nvPicPr>
        <p:blipFill>
          <a:blip r:embed="rId2"/>
          <a:stretch>
            <a:fillRect/>
          </a:stretch>
        </p:blipFill>
        <p:spPr>
          <a:xfrm>
            <a:off x="104310" y="813835"/>
            <a:ext cx="3520543" cy="3545221"/>
          </a:xfrm>
          <a:prstGeom prst="rect">
            <a:avLst/>
          </a:prstGeom>
        </p:spPr>
      </p:pic>
      <p:pic>
        <p:nvPicPr>
          <p:cNvPr id="5" name="Picture 4"/>
          <p:cNvPicPr>
            <a:picLocks noChangeAspect="1"/>
          </p:cNvPicPr>
          <p:nvPr/>
        </p:nvPicPr>
        <p:blipFill>
          <a:blip r:embed="rId3"/>
          <a:stretch>
            <a:fillRect/>
          </a:stretch>
        </p:blipFill>
        <p:spPr>
          <a:xfrm>
            <a:off x="0" y="6413326"/>
            <a:ext cx="12338137" cy="444674"/>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86076" y="6532974"/>
            <a:ext cx="3805924" cy="325026"/>
          </a:xfrm>
          <a:prstGeom prst="rect">
            <a:avLst/>
          </a:prstGeom>
        </p:spPr>
      </p:pic>
    </p:spTree>
    <p:extLst>
      <p:ext uri="{BB962C8B-B14F-4D97-AF65-F5344CB8AC3E}">
        <p14:creationId xmlns:p14="http://schemas.microsoft.com/office/powerpoint/2010/main" val="5151800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25969" y="0"/>
            <a:ext cx="2064848" cy="2079321"/>
          </a:xfrm>
          <a:prstGeom prst="rect">
            <a:avLst/>
          </a:prstGeom>
        </p:spPr>
      </p:pic>
      <p:pic>
        <p:nvPicPr>
          <p:cNvPr id="2" name="Picture 1"/>
          <p:cNvPicPr>
            <a:picLocks noChangeAspect="1"/>
          </p:cNvPicPr>
          <p:nvPr/>
        </p:nvPicPr>
        <p:blipFill>
          <a:blip r:embed="rId3"/>
          <a:stretch>
            <a:fillRect/>
          </a:stretch>
        </p:blipFill>
        <p:spPr>
          <a:xfrm>
            <a:off x="1" y="6337300"/>
            <a:ext cx="12344400" cy="52070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47610" y="6469909"/>
            <a:ext cx="4544390" cy="388091"/>
          </a:xfrm>
          <a:prstGeom prst="rect">
            <a:avLst/>
          </a:prstGeom>
        </p:spPr>
      </p:pic>
      <p:sp>
        <p:nvSpPr>
          <p:cNvPr id="5" name="Title 4"/>
          <p:cNvSpPr>
            <a:spLocks noGrp="1"/>
          </p:cNvSpPr>
          <p:nvPr>
            <p:ph type="title"/>
          </p:nvPr>
        </p:nvSpPr>
        <p:spPr>
          <a:xfrm>
            <a:off x="2438400" y="365125"/>
            <a:ext cx="9410700" cy="1325563"/>
          </a:xfrm>
        </p:spPr>
        <p:txBody>
          <a:bodyPr/>
          <a:lstStyle/>
          <a:p>
            <a:r>
              <a:rPr lang="en-US" dirty="0">
                <a:solidFill>
                  <a:srgbClr val="0033CC"/>
                </a:solidFill>
                <a:latin typeface="Gill Sans MT" panose="020B0502020104020203" pitchFamily="34" charset="0"/>
              </a:rPr>
              <a:t>SAVING THE SPREADSHEET IN THE CORRECT LOCATION</a:t>
            </a:r>
          </a:p>
        </p:txBody>
      </p:sp>
      <p:pic>
        <p:nvPicPr>
          <p:cNvPr id="6" name="Picture 5"/>
          <p:cNvPicPr>
            <a:picLocks noChangeAspect="1"/>
          </p:cNvPicPr>
          <p:nvPr/>
        </p:nvPicPr>
        <p:blipFill>
          <a:blip r:embed="rId5"/>
          <a:stretch>
            <a:fillRect/>
          </a:stretch>
        </p:blipFill>
        <p:spPr>
          <a:xfrm>
            <a:off x="3594970" y="1732358"/>
            <a:ext cx="8296034" cy="4462300"/>
          </a:xfrm>
          <a:prstGeom prst="rect">
            <a:avLst/>
          </a:prstGeom>
        </p:spPr>
      </p:pic>
      <p:sp>
        <p:nvSpPr>
          <p:cNvPr id="7" name="TextBox 6"/>
          <p:cNvSpPr txBox="1"/>
          <p:nvPr/>
        </p:nvSpPr>
        <p:spPr>
          <a:xfrm>
            <a:off x="125969" y="1978349"/>
            <a:ext cx="3469001" cy="3970318"/>
          </a:xfrm>
          <a:prstGeom prst="rect">
            <a:avLst/>
          </a:prstGeom>
          <a:noFill/>
        </p:spPr>
        <p:txBody>
          <a:bodyPr wrap="square" rtlCol="0">
            <a:spAutoFit/>
          </a:bodyPr>
          <a:lstStyle/>
          <a:p>
            <a:r>
              <a:rPr lang="en-US" dirty="0">
                <a:latin typeface="Gill Sans MT" panose="020B0502020104020203" pitchFamily="34" charset="0"/>
              </a:rPr>
              <a:t>The File Name will be specific to each spreadsheet.  It must list the school name, the birth year, and the names from start to end of each birth year contained on each spreadsheet.  </a:t>
            </a:r>
          </a:p>
          <a:p>
            <a:r>
              <a:rPr lang="en-US" dirty="0">
                <a:highlight>
                  <a:srgbClr val="FFFF00"/>
                </a:highlight>
                <a:latin typeface="Gill Sans MT" panose="020B0502020104020203" pitchFamily="34" charset="0"/>
              </a:rPr>
              <a:t>*DO NOT CREATE MULTIPLE SPREADSHEETS FOR ONE BOX.</a:t>
            </a:r>
          </a:p>
          <a:p>
            <a:r>
              <a:rPr lang="en-US" dirty="0">
                <a:highlight>
                  <a:srgbClr val="FFFF00"/>
                </a:highlight>
                <a:latin typeface="Gill Sans MT" panose="020B0502020104020203" pitchFamily="34" charset="0"/>
              </a:rPr>
              <a:t>EACH BOX MUST HAVE ONLY 1 SPREADSHEET THAT LISTS ITS CONTENTS. DO NOT MAKE AN INDIVIDUAL SPREADSHEET FOR EACH BIRTH YEAR THAT MAY BE IN ONE BOX.</a:t>
            </a:r>
          </a:p>
        </p:txBody>
      </p:sp>
    </p:spTree>
    <p:extLst>
      <p:ext uri="{BB962C8B-B14F-4D97-AF65-F5344CB8AC3E}">
        <p14:creationId xmlns:p14="http://schemas.microsoft.com/office/powerpoint/2010/main" val="23600318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25969" y="0"/>
            <a:ext cx="2064848" cy="2079321"/>
          </a:xfrm>
          <a:prstGeom prst="rect">
            <a:avLst/>
          </a:prstGeom>
        </p:spPr>
      </p:pic>
      <p:pic>
        <p:nvPicPr>
          <p:cNvPr id="2" name="Picture 1"/>
          <p:cNvPicPr>
            <a:picLocks noChangeAspect="1"/>
          </p:cNvPicPr>
          <p:nvPr/>
        </p:nvPicPr>
        <p:blipFill>
          <a:blip r:embed="rId3"/>
          <a:stretch>
            <a:fillRect/>
          </a:stretch>
        </p:blipFill>
        <p:spPr>
          <a:xfrm>
            <a:off x="1" y="6337300"/>
            <a:ext cx="12344400" cy="52070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47610" y="6469909"/>
            <a:ext cx="4544390" cy="388091"/>
          </a:xfrm>
          <a:prstGeom prst="rect">
            <a:avLst/>
          </a:prstGeom>
        </p:spPr>
      </p:pic>
      <p:sp>
        <p:nvSpPr>
          <p:cNvPr id="5" name="Title 4"/>
          <p:cNvSpPr>
            <a:spLocks noGrp="1"/>
          </p:cNvSpPr>
          <p:nvPr>
            <p:ph type="title"/>
          </p:nvPr>
        </p:nvSpPr>
        <p:spPr>
          <a:xfrm>
            <a:off x="2438400" y="365125"/>
            <a:ext cx="9410700" cy="1325563"/>
          </a:xfrm>
        </p:spPr>
        <p:txBody>
          <a:bodyPr/>
          <a:lstStyle/>
          <a:p>
            <a:r>
              <a:rPr lang="en-US" dirty="0">
                <a:solidFill>
                  <a:srgbClr val="0033CC"/>
                </a:solidFill>
                <a:latin typeface="Gill Sans MT" panose="020B0502020104020203" pitchFamily="34" charset="0"/>
              </a:rPr>
              <a:t>SAVING THE SPREADSHEET IN THE CORRECT LOCATION</a:t>
            </a:r>
          </a:p>
        </p:txBody>
      </p:sp>
      <p:sp>
        <p:nvSpPr>
          <p:cNvPr id="6" name="TextBox 5"/>
          <p:cNvSpPr txBox="1"/>
          <p:nvPr/>
        </p:nvSpPr>
        <p:spPr>
          <a:xfrm>
            <a:off x="717116" y="2079321"/>
            <a:ext cx="10910170" cy="3539430"/>
          </a:xfrm>
          <a:prstGeom prst="rect">
            <a:avLst/>
          </a:prstGeom>
          <a:noFill/>
        </p:spPr>
        <p:txBody>
          <a:bodyPr wrap="square" rtlCol="0">
            <a:spAutoFit/>
          </a:bodyPr>
          <a:lstStyle/>
          <a:p>
            <a:r>
              <a:rPr lang="en-US" sz="3200" dirty="0">
                <a:latin typeface="Gill Sans MT" panose="020B0502020104020203" pitchFamily="34" charset="0"/>
              </a:rPr>
              <a:t>I hope this has answered any questions or concerns you may have had.  If, at any time, you are unsure of the steps that you should take, please do not hesitate to reach out.  The Digitization Secretary is always ready and willing to assist you with anything you may need.</a:t>
            </a:r>
          </a:p>
          <a:p>
            <a:r>
              <a:rPr lang="en-US" sz="3200" dirty="0">
                <a:latin typeface="Gill Sans MT" panose="020B0502020104020203" pitchFamily="34" charset="0"/>
              </a:rPr>
              <a:t>Sarah </a:t>
            </a:r>
            <a:r>
              <a:rPr lang="en-US" sz="3200" dirty="0" err="1">
                <a:latin typeface="Gill Sans MT" panose="020B0502020104020203" pitchFamily="34" charset="0"/>
              </a:rPr>
              <a:t>DeLozier</a:t>
            </a:r>
            <a:r>
              <a:rPr lang="en-US" sz="3200" dirty="0">
                <a:latin typeface="Gill Sans MT" panose="020B0502020104020203" pitchFamily="34" charset="0"/>
              </a:rPr>
              <a:t> Office: 380-997-7335 or 614-365-7450</a:t>
            </a:r>
          </a:p>
          <a:p>
            <a:r>
              <a:rPr lang="en-US" sz="3200" dirty="0">
                <a:latin typeface="Gill Sans MT" panose="020B0502020104020203" pitchFamily="34" charset="0"/>
              </a:rPr>
              <a:t>Sarah </a:t>
            </a:r>
            <a:r>
              <a:rPr lang="en-US" sz="3200" dirty="0" err="1">
                <a:latin typeface="Gill Sans MT" panose="020B0502020104020203" pitchFamily="34" charset="0"/>
              </a:rPr>
              <a:t>DeLozier</a:t>
            </a:r>
            <a:r>
              <a:rPr lang="en-US" sz="3200" dirty="0">
                <a:latin typeface="Gill Sans MT" panose="020B0502020104020203" pitchFamily="34" charset="0"/>
              </a:rPr>
              <a:t> Personal Cellphone: 614-266-2362</a:t>
            </a:r>
          </a:p>
        </p:txBody>
      </p:sp>
    </p:spTree>
    <p:extLst>
      <p:ext uri="{BB962C8B-B14F-4D97-AF65-F5344CB8AC3E}">
        <p14:creationId xmlns:p14="http://schemas.microsoft.com/office/powerpoint/2010/main" val="3484619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25969" y="0"/>
            <a:ext cx="2064848" cy="2079321"/>
          </a:xfrm>
          <a:prstGeom prst="rect">
            <a:avLst/>
          </a:prstGeom>
        </p:spPr>
      </p:pic>
      <p:pic>
        <p:nvPicPr>
          <p:cNvPr id="2" name="Picture 1"/>
          <p:cNvPicPr>
            <a:picLocks noChangeAspect="1"/>
          </p:cNvPicPr>
          <p:nvPr/>
        </p:nvPicPr>
        <p:blipFill>
          <a:blip r:embed="rId3"/>
          <a:stretch>
            <a:fillRect/>
          </a:stretch>
        </p:blipFill>
        <p:spPr>
          <a:xfrm>
            <a:off x="1" y="6337300"/>
            <a:ext cx="12344400" cy="52070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47610" y="6469909"/>
            <a:ext cx="4544390" cy="388091"/>
          </a:xfrm>
          <a:prstGeom prst="rect">
            <a:avLst/>
          </a:prstGeom>
        </p:spPr>
      </p:pic>
      <p:sp>
        <p:nvSpPr>
          <p:cNvPr id="5" name="Title 4"/>
          <p:cNvSpPr>
            <a:spLocks noGrp="1"/>
          </p:cNvSpPr>
          <p:nvPr>
            <p:ph type="title"/>
          </p:nvPr>
        </p:nvSpPr>
        <p:spPr>
          <a:xfrm>
            <a:off x="2438400" y="365125"/>
            <a:ext cx="9410700" cy="1325563"/>
          </a:xfrm>
        </p:spPr>
        <p:txBody>
          <a:bodyPr/>
          <a:lstStyle/>
          <a:p>
            <a:r>
              <a:rPr lang="en-US" dirty="0">
                <a:solidFill>
                  <a:srgbClr val="0033CC"/>
                </a:solidFill>
                <a:latin typeface="Gill Sans MT" panose="020B0502020104020203" pitchFamily="34" charset="0"/>
              </a:rPr>
              <a:t>SAVING THE SPREADSHEET IN THE CORRECT LOCATION</a:t>
            </a:r>
          </a:p>
        </p:txBody>
      </p:sp>
      <p:sp>
        <p:nvSpPr>
          <p:cNvPr id="7" name="TextBox 6"/>
          <p:cNvSpPr txBox="1"/>
          <p:nvPr/>
        </p:nvSpPr>
        <p:spPr>
          <a:xfrm>
            <a:off x="710853" y="2079321"/>
            <a:ext cx="10922696" cy="3970318"/>
          </a:xfrm>
          <a:prstGeom prst="rect">
            <a:avLst/>
          </a:prstGeom>
          <a:noFill/>
        </p:spPr>
        <p:txBody>
          <a:bodyPr wrap="square" rtlCol="0">
            <a:spAutoFit/>
          </a:bodyPr>
          <a:lstStyle/>
          <a:p>
            <a:r>
              <a:rPr lang="en-US" sz="2800" dirty="0">
                <a:latin typeface="Gill Sans MT" panose="020B0502020104020203" pitchFamily="34" charset="0"/>
              </a:rPr>
              <a:t>If you are unsure how, and where, to properly save the Inactive Student Records Digitization Spreadsheet (in its original Excel Format) this tutorial will provide a better understanding of what is expected.  </a:t>
            </a:r>
          </a:p>
          <a:p>
            <a:r>
              <a:rPr lang="en-US" sz="2800" dirty="0">
                <a:latin typeface="Gill Sans MT" panose="020B0502020104020203" pitchFamily="34" charset="0"/>
              </a:rPr>
              <a:t>Each Columbus City School has its own folder in the Secretary Shared file on the O:Drive.  Inside each individual school folder is a Digitization sub folder for that specific school only.  This will be the location that spreadsheet is to be saved. (DO NOT save the spreadsheet anywhere else, or in any other format, as this will be the location in which the Digitization Secretary will be looking.</a:t>
            </a:r>
          </a:p>
        </p:txBody>
      </p:sp>
    </p:spTree>
    <p:extLst>
      <p:ext uri="{BB962C8B-B14F-4D97-AF65-F5344CB8AC3E}">
        <p14:creationId xmlns:p14="http://schemas.microsoft.com/office/powerpoint/2010/main" val="6232252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25969" y="0"/>
            <a:ext cx="2064848" cy="2079321"/>
          </a:xfrm>
          <a:prstGeom prst="rect">
            <a:avLst/>
          </a:prstGeom>
        </p:spPr>
      </p:pic>
      <p:pic>
        <p:nvPicPr>
          <p:cNvPr id="2" name="Picture 1"/>
          <p:cNvPicPr>
            <a:picLocks noChangeAspect="1"/>
          </p:cNvPicPr>
          <p:nvPr/>
        </p:nvPicPr>
        <p:blipFill>
          <a:blip r:embed="rId3"/>
          <a:stretch>
            <a:fillRect/>
          </a:stretch>
        </p:blipFill>
        <p:spPr>
          <a:xfrm>
            <a:off x="1" y="6337300"/>
            <a:ext cx="12344400" cy="52070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47610" y="6469909"/>
            <a:ext cx="4544390" cy="388091"/>
          </a:xfrm>
          <a:prstGeom prst="rect">
            <a:avLst/>
          </a:prstGeom>
        </p:spPr>
      </p:pic>
      <p:sp>
        <p:nvSpPr>
          <p:cNvPr id="5" name="Title 4"/>
          <p:cNvSpPr>
            <a:spLocks noGrp="1"/>
          </p:cNvSpPr>
          <p:nvPr>
            <p:ph type="title"/>
          </p:nvPr>
        </p:nvSpPr>
        <p:spPr>
          <a:xfrm>
            <a:off x="2438400" y="365125"/>
            <a:ext cx="9410700" cy="1325563"/>
          </a:xfrm>
        </p:spPr>
        <p:txBody>
          <a:bodyPr/>
          <a:lstStyle/>
          <a:p>
            <a:r>
              <a:rPr lang="en-US" dirty="0">
                <a:solidFill>
                  <a:srgbClr val="0033CC"/>
                </a:solidFill>
                <a:latin typeface="Gill Sans MT" panose="020B0502020104020203" pitchFamily="34" charset="0"/>
              </a:rPr>
              <a:t>SAVING THE SPREADSHEET IN THE CORRECT LOCATION</a:t>
            </a:r>
          </a:p>
        </p:txBody>
      </p:sp>
      <p:pic>
        <p:nvPicPr>
          <p:cNvPr id="6" name="Picture 5"/>
          <p:cNvPicPr>
            <a:picLocks noChangeAspect="1"/>
          </p:cNvPicPr>
          <p:nvPr/>
        </p:nvPicPr>
        <p:blipFill>
          <a:blip r:embed="rId5"/>
          <a:stretch>
            <a:fillRect/>
          </a:stretch>
        </p:blipFill>
        <p:spPr>
          <a:xfrm>
            <a:off x="3839400" y="1690688"/>
            <a:ext cx="7431351" cy="4285932"/>
          </a:xfrm>
          <a:prstGeom prst="rect">
            <a:avLst/>
          </a:prstGeom>
        </p:spPr>
      </p:pic>
      <p:sp>
        <p:nvSpPr>
          <p:cNvPr id="7" name="TextBox 6"/>
          <p:cNvSpPr txBox="1"/>
          <p:nvPr/>
        </p:nvSpPr>
        <p:spPr>
          <a:xfrm>
            <a:off x="438411" y="2304789"/>
            <a:ext cx="3118981" cy="3785652"/>
          </a:xfrm>
          <a:prstGeom prst="rect">
            <a:avLst/>
          </a:prstGeom>
          <a:noFill/>
        </p:spPr>
        <p:txBody>
          <a:bodyPr wrap="square" rtlCol="0">
            <a:spAutoFit/>
          </a:bodyPr>
          <a:lstStyle/>
          <a:p>
            <a:r>
              <a:rPr lang="en-US" sz="2400" dirty="0">
                <a:latin typeface="Gill Sans MT" panose="020B0502020104020203" pitchFamily="34" charset="0"/>
              </a:rPr>
              <a:t>The RED ARROWS are pointing to each location on the screen where each step explained is referring to in this PowerPoint. </a:t>
            </a:r>
          </a:p>
          <a:p>
            <a:endParaRPr lang="en-US" sz="2400" dirty="0">
              <a:latin typeface="Gill Sans MT" panose="020B0502020104020203" pitchFamily="34" charset="0"/>
            </a:endParaRPr>
          </a:p>
          <a:p>
            <a:r>
              <a:rPr lang="en-US" sz="2400" dirty="0">
                <a:latin typeface="Gill Sans MT" panose="020B0502020104020203" pitchFamily="34" charset="0"/>
              </a:rPr>
              <a:t>When the spreadsheet is completed, click on: </a:t>
            </a:r>
          </a:p>
          <a:p>
            <a:r>
              <a:rPr lang="en-US" sz="2400" dirty="0">
                <a:latin typeface="Gill Sans MT" panose="020B0502020104020203" pitchFamily="34" charset="0"/>
              </a:rPr>
              <a:t>File</a:t>
            </a:r>
          </a:p>
        </p:txBody>
      </p:sp>
    </p:spTree>
    <p:extLst>
      <p:ext uri="{BB962C8B-B14F-4D97-AF65-F5344CB8AC3E}">
        <p14:creationId xmlns:p14="http://schemas.microsoft.com/office/powerpoint/2010/main" val="14764977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25969" y="0"/>
            <a:ext cx="2064848" cy="2079321"/>
          </a:xfrm>
          <a:prstGeom prst="rect">
            <a:avLst/>
          </a:prstGeom>
        </p:spPr>
      </p:pic>
      <p:pic>
        <p:nvPicPr>
          <p:cNvPr id="2" name="Picture 1"/>
          <p:cNvPicPr>
            <a:picLocks noChangeAspect="1"/>
          </p:cNvPicPr>
          <p:nvPr/>
        </p:nvPicPr>
        <p:blipFill>
          <a:blip r:embed="rId3"/>
          <a:stretch>
            <a:fillRect/>
          </a:stretch>
        </p:blipFill>
        <p:spPr>
          <a:xfrm>
            <a:off x="1" y="6337300"/>
            <a:ext cx="12344400" cy="52070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47610" y="6469909"/>
            <a:ext cx="4544390" cy="388091"/>
          </a:xfrm>
          <a:prstGeom prst="rect">
            <a:avLst/>
          </a:prstGeom>
        </p:spPr>
      </p:pic>
      <p:sp>
        <p:nvSpPr>
          <p:cNvPr id="5" name="Title 4"/>
          <p:cNvSpPr>
            <a:spLocks noGrp="1"/>
          </p:cNvSpPr>
          <p:nvPr>
            <p:ph type="title"/>
          </p:nvPr>
        </p:nvSpPr>
        <p:spPr>
          <a:xfrm>
            <a:off x="2438400" y="365125"/>
            <a:ext cx="9410700" cy="1325563"/>
          </a:xfrm>
        </p:spPr>
        <p:txBody>
          <a:bodyPr/>
          <a:lstStyle/>
          <a:p>
            <a:r>
              <a:rPr lang="en-US" dirty="0">
                <a:solidFill>
                  <a:srgbClr val="0033CC"/>
                </a:solidFill>
                <a:latin typeface="Gill Sans MT" panose="020B0502020104020203" pitchFamily="34" charset="0"/>
              </a:rPr>
              <a:t>SAVING THE SPREADSHEET IN THE CORRECT LOCATION</a:t>
            </a:r>
          </a:p>
        </p:txBody>
      </p:sp>
      <p:pic>
        <p:nvPicPr>
          <p:cNvPr id="7" name="Picture 6"/>
          <p:cNvPicPr>
            <a:picLocks noChangeAspect="1"/>
          </p:cNvPicPr>
          <p:nvPr/>
        </p:nvPicPr>
        <p:blipFill>
          <a:blip r:embed="rId5"/>
          <a:stretch>
            <a:fillRect/>
          </a:stretch>
        </p:blipFill>
        <p:spPr>
          <a:xfrm>
            <a:off x="3555977" y="1837533"/>
            <a:ext cx="8376630" cy="4352921"/>
          </a:xfrm>
          <a:prstGeom prst="rect">
            <a:avLst/>
          </a:prstGeom>
        </p:spPr>
      </p:pic>
      <p:sp>
        <p:nvSpPr>
          <p:cNvPr id="9" name="TextBox 8"/>
          <p:cNvSpPr txBox="1"/>
          <p:nvPr/>
        </p:nvSpPr>
        <p:spPr>
          <a:xfrm>
            <a:off x="325677" y="2354893"/>
            <a:ext cx="2718148" cy="830997"/>
          </a:xfrm>
          <a:prstGeom prst="rect">
            <a:avLst/>
          </a:prstGeom>
          <a:noFill/>
        </p:spPr>
        <p:txBody>
          <a:bodyPr wrap="square" rtlCol="0">
            <a:spAutoFit/>
          </a:bodyPr>
          <a:lstStyle/>
          <a:p>
            <a:r>
              <a:rPr lang="en-US" sz="2400" dirty="0">
                <a:latin typeface="Gill Sans MT" panose="020B0502020104020203" pitchFamily="34" charset="0"/>
              </a:rPr>
              <a:t>Click on: </a:t>
            </a:r>
          </a:p>
          <a:p>
            <a:r>
              <a:rPr lang="en-US" sz="2400" dirty="0">
                <a:latin typeface="Gill Sans MT" panose="020B0502020104020203" pitchFamily="34" charset="0"/>
              </a:rPr>
              <a:t>Save As</a:t>
            </a:r>
          </a:p>
        </p:txBody>
      </p:sp>
    </p:spTree>
    <p:extLst>
      <p:ext uri="{BB962C8B-B14F-4D97-AF65-F5344CB8AC3E}">
        <p14:creationId xmlns:p14="http://schemas.microsoft.com/office/powerpoint/2010/main" val="20887529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25969" y="0"/>
            <a:ext cx="2064848" cy="2079321"/>
          </a:xfrm>
          <a:prstGeom prst="rect">
            <a:avLst/>
          </a:prstGeom>
        </p:spPr>
      </p:pic>
      <p:pic>
        <p:nvPicPr>
          <p:cNvPr id="2" name="Picture 1"/>
          <p:cNvPicPr>
            <a:picLocks noChangeAspect="1"/>
          </p:cNvPicPr>
          <p:nvPr/>
        </p:nvPicPr>
        <p:blipFill>
          <a:blip r:embed="rId3"/>
          <a:stretch>
            <a:fillRect/>
          </a:stretch>
        </p:blipFill>
        <p:spPr>
          <a:xfrm>
            <a:off x="1" y="6337300"/>
            <a:ext cx="12344400" cy="52070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47610" y="6469909"/>
            <a:ext cx="4544390" cy="388091"/>
          </a:xfrm>
          <a:prstGeom prst="rect">
            <a:avLst/>
          </a:prstGeom>
        </p:spPr>
      </p:pic>
      <p:sp>
        <p:nvSpPr>
          <p:cNvPr id="5" name="Title 4"/>
          <p:cNvSpPr>
            <a:spLocks noGrp="1"/>
          </p:cNvSpPr>
          <p:nvPr>
            <p:ph type="title"/>
          </p:nvPr>
        </p:nvSpPr>
        <p:spPr>
          <a:xfrm>
            <a:off x="2438400" y="365125"/>
            <a:ext cx="9410700" cy="1325563"/>
          </a:xfrm>
        </p:spPr>
        <p:txBody>
          <a:bodyPr/>
          <a:lstStyle/>
          <a:p>
            <a:r>
              <a:rPr lang="en-US" dirty="0">
                <a:solidFill>
                  <a:srgbClr val="0033CC"/>
                </a:solidFill>
                <a:latin typeface="Gill Sans MT" panose="020B0502020104020203" pitchFamily="34" charset="0"/>
              </a:rPr>
              <a:t>SAVING THE SPREADSHEET IN THE CORRECT LOCATION</a:t>
            </a:r>
          </a:p>
        </p:txBody>
      </p:sp>
      <p:sp>
        <p:nvSpPr>
          <p:cNvPr id="7" name="TextBox 6"/>
          <p:cNvSpPr txBox="1"/>
          <p:nvPr/>
        </p:nvSpPr>
        <p:spPr>
          <a:xfrm>
            <a:off x="338279" y="2802435"/>
            <a:ext cx="3426133" cy="1200329"/>
          </a:xfrm>
          <a:prstGeom prst="rect">
            <a:avLst/>
          </a:prstGeom>
          <a:noFill/>
        </p:spPr>
        <p:txBody>
          <a:bodyPr wrap="square" rtlCol="0">
            <a:spAutoFit/>
          </a:bodyPr>
          <a:lstStyle/>
          <a:p>
            <a:r>
              <a:rPr lang="en-US" sz="3600" dirty="0">
                <a:latin typeface="Gill Sans MT" panose="020B0502020104020203" pitchFamily="34" charset="0"/>
              </a:rPr>
              <a:t>Click on: </a:t>
            </a:r>
          </a:p>
          <a:p>
            <a:r>
              <a:rPr lang="en-US" sz="3600" dirty="0">
                <a:latin typeface="Gill Sans MT" panose="020B0502020104020203" pitchFamily="34" charset="0"/>
              </a:rPr>
              <a:t>Browse</a:t>
            </a:r>
          </a:p>
        </p:txBody>
      </p:sp>
      <p:pic>
        <p:nvPicPr>
          <p:cNvPr id="8" name="Picture 7">
            <a:extLst>
              <a:ext uri="{FF2B5EF4-FFF2-40B4-BE49-F238E27FC236}">
                <a16:creationId xmlns:a16="http://schemas.microsoft.com/office/drawing/2014/main" id="{6FD92DE9-DE13-4E02-A1B4-0FFE8D2147E6}"/>
              </a:ext>
            </a:extLst>
          </p:cNvPr>
          <p:cNvPicPr>
            <a:picLocks noChangeAspect="1"/>
          </p:cNvPicPr>
          <p:nvPr/>
        </p:nvPicPr>
        <p:blipFill>
          <a:blip r:embed="rId5"/>
          <a:stretch>
            <a:fillRect/>
          </a:stretch>
        </p:blipFill>
        <p:spPr>
          <a:xfrm>
            <a:off x="4422274" y="1902246"/>
            <a:ext cx="5476668" cy="4245956"/>
          </a:xfrm>
          <a:prstGeom prst="rect">
            <a:avLst/>
          </a:prstGeom>
        </p:spPr>
      </p:pic>
    </p:spTree>
    <p:extLst>
      <p:ext uri="{BB962C8B-B14F-4D97-AF65-F5344CB8AC3E}">
        <p14:creationId xmlns:p14="http://schemas.microsoft.com/office/powerpoint/2010/main" val="18251378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25969" y="0"/>
            <a:ext cx="2064848" cy="2079321"/>
          </a:xfrm>
          <a:prstGeom prst="rect">
            <a:avLst/>
          </a:prstGeom>
        </p:spPr>
      </p:pic>
      <p:pic>
        <p:nvPicPr>
          <p:cNvPr id="2" name="Picture 1"/>
          <p:cNvPicPr>
            <a:picLocks noChangeAspect="1"/>
          </p:cNvPicPr>
          <p:nvPr/>
        </p:nvPicPr>
        <p:blipFill>
          <a:blip r:embed="rId3"/>
          <a:stretch>
            <a:fillRect/>
          </a:stretch>
        </p:blipFill>
        <p:spPr>
          <a:xfrm>
            <a:off x="1" y="6337300"/>
            <a:ext cx="12344400" cy="52070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47610" y="6469909"/>
            <a:ext cx="4544390" cy="388091"/>
          </a:xfrm>
          <a:prstGeom prst="rect">
            <a:avLst/>
          </a:prstGeom>
        </p:spPr>
      </p:pic>
      <p:sp>
        <p:nvSpPr>
          <p:cNvPr id="5" name="Title 4"/>
          <p:cNvSpPr>
            <a:spLocks noGrp="1"/>
          </p:cNvSpPr>
          <p:nvPr>
            <p:ph type="title"/>
          </p:nvPr>
        </p:nvSpPr>
        <p:spPr>
          <a:xfrm>
            <a:off x="2438400" y="365125"/>
            <a:ext cx="9410700" cy="1325563"/>
          </a:xfrm>
        </p:spPr>
        <p:txBody>
          <a:bodyPr/>
          <a:lstStyle/>
          <a:p>
            <a:r>
              <a:rPr lang="en-US" dirty="0">
                <a:solidFill>
                  <a:srgbClr val="0033CC"/>
                </a:solidFill>
                <a:latin typeface="Gill Sans MT" panose="020B0502020104020203" pitchFamily="34" charset="0"/>
              </a:rPr>
              <a:t>SAVING THE SPREADSHEET IN THE CORRECT LOCATION</a:t>
            </a:r>
          </a:p>
        </p:txBody>
      </p:sp>
      <p:sp>
        <p:nvSpPr>
          <p:cNvPr id="7" name="TextBox 6"/>
          <p:cNvSpPr txBox="1"/>
          <p:nvPr/>
        </p:nvSpPr>
        <p:spPr>
          <a:xfrm>
            <a:off x="125969" y="2304789"/>
            <a:ext cx="3156526" cy="830997"/>
          </a:xfrm>
          <a:prstGeom prst="rect">
            <a:avLst/>
          </a:prstGeom>
          <a:noFill/>
        </p:spPr>
        <p:txBody>
          <a:bodyPr wrap="square" rtlCol="0">
            <a:spAutoFit/>
          </a:bodyPr>
          <a:lstStyle/>
          <a:p>
            <a:r>
              <a:rPr lang="en-US" sz="2400" dirty="0">
                <a:latin typeface="Gill Sans MT" panose="020B0502020104020203" pitchFamily="34" charset="0"/>
              </a:rPr>
              <a:t>Click on:</a:t>
            </a:r>
          </a:p>
          <a:p>
            <a:r>
              <a:rPr lang="en-US" sz="2400" dirty="0">
                <a:latin typeface="Gill Sans MT" panose="020B0502020104020203" pitchFamily="34" charset="0"/>
              </a:rPr>
              <a:t>Special Data Share (O:)</a:t>
            </a:r>
          </a:p>
        </p:txBody>
      </p:sp>
      <p:pic>
        <p:nvPicPr>
          <p:cNvPr id="8" name="Picture 7">
            <a:extLst>
              <a:ext uri="{FF2B5EF4-FFF2-40B4-BE49-F238E27FC236}">
                <a16:creationId xmlns:a16="http://schemas.microsoft.com/office/drawing/2014/main" id="{02DC94CC-121F-4AC0-9C65-CDDC66D68788}"/>
              </a:ext>
            </a:extLst>
          </p:cNvPr>
          <p:cNvPicPr>
            <a:picLocks noChangeAspect="1"/>
          </p:cNvPicPr>
          <p:nvPr/>
        </p:nvPicPr>
        <p:blipFill>
          <a:blip r:embed="rId5"/>
          <a:stretch>
            <a:fillRect/>
          </a:stretch>
        </p:blipFill>
        <p:spPr>
          <a:xfrm>
            <a:off x="4080041" y="1874484"/>
            <a:ext cx="6685355" cy="4226745"/>
          </a:xfrm>
          <a:prstGeom prst="rect">
            <a:avLst/>
          </a:prstGeom>
        </p:spPr>
      </p:pic>
    </p:spTree>
    <p:extLst>
      <p:ext uri="{BB962C8B-B14F-4D97-AF65-F5344CB8AC3E}">
        <p14:creationId xmlns:p14="http://schemas.microsoft.com/office/powerpoint/2010/main" val="3143424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25969" y="0"/>
            <a:ext cx="2064848" cy="2079321"/>
          </a:xfrm>
          <a:prstGeom prst="rect">
            <a:avLst/>
          </a:prstGeom>
        </p:spPr>
      </p:pic>
      <p:pic>
        <p:nvPicPr>
          <p:cNvPr id="2" name="Picture 1"/>
          <p:cNvPicPr>
            <a:picLocks noChangeAspect="1"/>
          </p:cNvPicPr>
          <p:nvPr/>
        </p:nvPicPr>
        <p:blipFill>
          <a:blip r:embed="rId3"/>
          <a:stretch>
            <a:fillRect/>
          </a:stretch>
        </p:blipFill>
        <p:spPr>
          <a:xfrm>
            <a:off x="1" y="6337300"/>
            <a:ext cx="12344400" cy="52070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47610" y="6469909"/>
            <a:ext cx="4544390" cy="388091"/>
          </a:xfrm>
          <a:prstGeom prst="rect">
            <a:avLst/>
          </a:prstGeom>
        </p:spPr>
      </p:pic>
      <p:sp>
        <p:nvSpPr>
          <p:cNvPr id="5" name="Title 4"/>
          <p:cNvSpPr>
            <a:spLocks noGrp="1"/>
          </p:cNvSpPr>
          <p:nvPr>
            <p:ph type="title"/>
          </p:nvPr>
        </p:nvSpPr>
        <p:spPr>
          <a:xfrm>
            <a:off x="2438400" y="365125"/>
            <a:ext cx="9410700" cy="1325563"/>
          </a:xfrm>
        </p:spPr>
        <p:txBody>
          <a:bodyPr/>
          <a:lstStyle/>
          <a:p>
            <a:r>
              <a:rPr lang="en-US" dirty="0">
                <a:solidFill>
                  <a:srgbClr val="0033CC"/>
                </a:solidFill>
                <a:latin typeface="Gill Sans MT" panose="020B0502020104020203" pitchFamily="34" charset="0"/>
              </a:rPr>
              <a:t>SAVING THE SPREADSHEET IN THE CORRECT LOCATION</a:t>
            </a:r>
          </a:p>
        </p:txBody>
      </p:sp>
      <p:pic>
        <p:nvPicPr>
          <p:cNvPr id="6" name="Picture 5"/>
          <p:cNvPicPr>
            <a:picLocks noChangeAspect="1"/>
          </p:cNvPicPr>
          <p:nvPr/>
        </p:nvPicPr>
        <p:blipFill>
          <a:blip r:embed="rId5"/>
          <a:stretch>
            <a:fillRect/>
          </a:stretch>
        </p:blipFill>
        <p:spPr>
          <a:xfrm>
            <a:off x="3744044" y="1555780"/>
            <a:ext cx="8205786" cy="4715215"/>
          </a:xfrm>
          <a:prstGeom prst="rect">
            <a:avLst/>
          </a:prstGeom>
        </p:spPr>
      </p:pic>
      <p:sp>
        <p:nvSpPr>
          <p:cNvPr id="7" name="TextBox 6"/>
          <p:cNvSpPr txBox="1"/>
          <p:nvPr/>
        </p:nvSpPr>
        <p:spPr>
          <a:xfrm>
            <a:off x="263047" y="2267211"/>
            <a:ext cx="3344449" cy="830997"/>
          </a:xfrm>
          <a:prstGeom prst="rect">
            <a:avLst/>
          </a:prstGeom>
          <a:noFill/>
        </p:spPr>
        <p:txBody>
          <a:bodyPr wrap="square" rtlCol="0">
            <a:spAutoFit/>
          </a:bodyPr>
          <a:lstStyle/>
          <a:p>
            <a:r>
              <a:rPr lang="en-US" sz="2400" dirty="0">
                <a:latin typeface="Gill Sans MT" panose="020B0502020104020203" pitchFamily="34" charset="0"/>
              </a:rPr>
              <a:t>Click on:</a:t>
            </a:r>
          </a:p>
          <a:p>
            <a:r>
              <a:rPr lang="en-US" sz="2400" dirty="0" err="1">
                <a:latin typeface="Gill Sans MT" panose="020B0502020104020203" pitchFamily="34" charset="0"/>
              </a:rPr>
              <a:t>Secretary_Share</a:t>
            </a:r>
            <a:endParaRPr lang="en-US" sz="2400" dirty="0">
              <a:latin typeface="Gill Sans MT" panose="020B0502020104020203" pitchFamily="34" charset="0"/>
            </a:endParaRPr>
          </a:p>
        </p:txBody>
      </p:sp>
    </p:spTree>
    <p:extLst>
      <p:ext uri="{BB962C8B-B14F-4D97-AF65-F5344CB8AC3E}">
        <p14:creationId xmlns:p14="http://schemas.microsoft.com/office/powerpoint/2010/main" val="27031993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25969" y="0"/>
            <a:ext cx="2064848" cy="2079321"/>
          </a:xfrm>
          <a:prstGeom prst="rect">
            <a:avLst/>
          </a:prstGeom>
        </p:spPr>
      </p:pic>
      <p:pic>
        <p:nvPicPr>
          <p:cNvPr id="2" name="Picture 1"/>
          <p:cNvPicPr>
            <a:picLocks noChangeAspect="1"/>
          </p:cNvPicPr>
          <p:nvPr/>
        </p:nvPicPr>
        <p:blipFill>
          <a:blip r:embed="rId3"/>
          <a:stretch>
            <a:fillRect/>
          </a:stretch>
        </p:blipFill>
        <p:spPr>
          <a:xfrm>
            <a:off x="1" y="6337300"/>
            <a:ext cx="12344400" cy="52070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47610" y="6469909"/>
            <a:ext cx="4544390" cy="388091"/>
          </a:xfrm>
          <a:prstGeom prst="rect">
            <a:avLst/>
          </a:prstGeom>
        </p:spPr>
      </p:pic>
      <p:sp>
        <p:nvSpPr>
          <p:cNvPr id="5" name="Title 4"/>
          <p:cNvSpPr>
            <a:spLocks noGrp="1"/>
          </p:cNvSpPr>
          <p:nvPr>
            <p:ph type="title"/>
          </p:nvPr>
        </p:nvSpPr>
        <p:spPr>
          <a:xfrm>
            <a:off x="2438400" y="365125"/>
            <a:ext cx="9410700" cy="1325563"/>
          </a:xfrm>
        </p:spPr>
        <p:txBody>
          <a:bodyPr/>
          <a:lstStyle/>
          <a:p>
            <a:r>
              <a:rPr lang="en-US" dirty="0">
                <a:solidFill>
                  <a:srgbClr val="0033CC"/>
                </a:solidFill>
                <a:latin typeface="Gill Sans MT" panose="020B0502020104020203" pitchFamily="34" charset="0"/>
              </a:rPr>
              <a:t>SAVING THE SPREADSHEET IN THE CORRECT LOCATION</a:t>
            </a:r>
          </a:p>
        </p:txBody>
      </p:sp>
      <p:pic>
        <p:nvPicPr>
          <p:cNvPr id="6" name="Picture 5"/>
          <p:cNvPicPr>
            <a:picLocks noChangeAspect="1"/>
          </p:cNvPicPr>
          <p:nvPr/>
        </p:nvPicPr>
        <p:blipFill>
          <a:blip r:embed="rId5"/>
          <a:stretch>
            <a:fillRect/>
          </a:stretch>
        </p:blipFill>
        <p:spPr>
          <a:xfrm>
            <a:off x="2868460" y="1552930"/>
            <a:ext cx="9118948" cy="4718065"/>
          </a:xfrm>
          <a:prstGeom prst="rect">
            <a:avLst/>
          </a:prstGeom>
        </p:spPr>
      </p:pic>
      <p:sp>
        <p:nvSpPr>
          <p:cNvPr id="7" name="TextBox 6"/>
          <p:cNvSpPr txBox="1"/>
          <p:nvPr/>
        </p:nvSpPr>
        <p:spPr>
          <a:xfrm>
            <a:off x="125969" y="2392471"/>
            <a:ext cx="2567127" cy="1754326"/>
          </a:xfrm>
          <a:prstGeom prst="rect">
            <a:avLst/>
          </a:prstGeom>
          <a:noFill/>
        </p:spPr>
        <p:txBody>
          <a:bodyPr wrap="square" rtlCol="0">
            <a:spAutoFit/>
          </a:bodyPr>
          <a:lstStyle/>
          <a:p>
            <a:r>
              <a:rPr lang="en-US" sz="2400" dirty="0">
                <a:latin typeface="Gill Sans MT" panose="020B0502020104020203" pitchFamily="34" charset="0"/>
              </a:rPr>
              <a:t>Click on:</a:t>
            </a:r>
          </a:p>
          <a:p>
            <a:r>
              <a:rPr lang="en-US" sz="2400" dirty="0">
                <a:latin typeface="Gill Sans MT" panose="020B0502020104020203" pitchFamily="34" charset="0"/>
              </a:rPr>
              <a:t>Your Specific School Name</a:t>
            </a:r>
          </a:p>
          <a:p>
            <a:r>
              <a:rPr lang="en-US" dirty="0">
                <a:latin typeface="Gill Sans MT" panose="020B0502020104020203" pitchFamily="34" charset="0"/>
              </a:rPr>
              <a:t>This is the school that the records belong to.</a:t>
            </a:r>
          </a:p>
        </p:txBody>
      </p:sp>
    </p:spTree>
    <p:extLst>
      <p:ext uri="{BB962C8B-B14F-4D97-AF65-F5344CB8AC3E}">
        <p14:creationId xmlns:p14="http://schemas.microsoft.com/office/powerpoint/2010/main" val="25022264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25969" y="0"/>
            <a:ext cx="2064848" cy="2079321"/>
          </a:xfrm>
          <a:prstGeom prst="rect">
            <a:avLst/>
          </a:prstGeom>
        </p:spPr>
      </p:pic>
      <p:pic>
        <p:nvPicPr>
          <p:cNvPr id="2" name="Picture 1"/>
          <p:cNvPicPr>
            <a:picLocks noChangeAspect="1"/>
          </p:cNvPicPr>
          <p:nvPr/>
        </p:nvPicPr>
        <p:blipFill>
          <a:blip r:embed="rId3"/>
          <a:stretch>
            <a:fillRect/>
          </a:stretch>
        </p:blipFill>
        <p:spPr>
          <a:xfrm>
            <a:off x="1" y="6337300"/>
            <a:ext cx="12344400" cy="52070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47610" y="6469909"/>
            <a:ext cx="4544390" cy="388091"/>
          </a:xfrm>
          <a:prstGeom prst="rect">
            <a:avLst/>
          </a:prstGeom>
        </p:spPr>
      </p:pic>
      <p:sp>
        <p:nvSpPr>
          <p:cNvPr id="5" name="Title 4"/>
          <p:cNvSpPr>
            <a:spLocks noGrp="1"/>
          </p:cNvSpPr>
          <p:nvPr>
            <p:ph type="title"/>
          </p:nvPr>
        </p:nvSpPr>
        <p:spPr>
          <a:xfrm>
            <a:off x="2438400" y="365125"/>
            <a:ext cx="9410700" cy="1325563"/>
          </a:xfrm>
        </p:spPr>
        <p:txBody>
          <a:bodyPr/>
          <a:lstStyle/>
          <a:p>
            <a:r>
              <a:rPr lang="en-US" dirty="0">
                <a:solidFill>
                  <a:srgbClr val="0033CC"/>
                </a:solidFill>
                <a:latin typeface="Gill Sans MT" panose="020B0502020104020203" pitchFamily="34" charset="0"/>
              </a:rPr>
              <a:t>SAVING THE SPREADSHEET IN THE CORRECT LOCATION</a:t>
            </a:r>
          </a:p>
        </p:txBody>
      </p:sp>
      <p:pic>
        <p:nvPicPr>
          <p:cNvPr id="6" name="Picture 5"/>
          <p:cNvPicPr>
            <a:picLocks noChangeAspect="1"/>
          </p:cNvPicPr>
          <p:nvPr/>
        </p:nvPicPr>
        <p:blipFill>
          <a:blip r:embed="rId5"/>
          <a:stretch>
            <a:fillRect/>
          </a:stretch>
        </p:blipFill>
        <p:spPr>
          <a:xfrm>
            <a:off x="2778635" y="1690688"/>
            <a:ext cx="8730229" cy="4352921"/>
          </a:xfrm>
          <a:prstGeom prst="rect">
            <a:avLst/>
          </a:prstGeom>
        </p:spPr>
      </p:pic>
      <p:sp>
        <p:nvSpPr>
          <p:cNvPr id="7" name="TextBox 6"/>
          <p:cNvSpPr txBox="1"/>
          <p:nvPr/>
        </p:nvSpPr>
        <p:spPr>
          <a:xfrm>
            <a:off x="125969" y="2267211"/>
            <a:ext cx="2504497" cy="1938992"/>
          </a:xfrm>
          <a:prstGeom prst="rect">
            <a:avLst/>
          </a:prstGeom>
          <a:noFill/>
        </p:spPr>
        <p:txBody>
          <a:bodyPr wrap="square" rtlCol="0">
            <a:spAutoFit/>
          </a:bodyPr>
          <a:lstStyle/>
          <a:p>
            <a:r>
              <a:rPr lang="en-US" sz="2400" dirty="0">
                <a:latin typeface="Gill Sans MT" panose="020B0502020104020203" pitchFamily="34" charset="0"/>
              </a:rPr>
              <a:t>Each School has a Digitization Folder. This is where your spreadsheet will be saved.</a:t>
            </a:r>
          </a:p>
        </p:txBody>
      </p:sp>
    </p:spTree>
    <p:extLst>
      <p:ext uri="{BB962C8B-B14F-4D97-AF65-F5344CB8AC3E}">
        <p14:creationId xmlns:p14="http://schemas.microsoft.com/office/powerpoint/2010/main" val="29442159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129</TotalTime>
  <Words>444</Words>
  <Application>Microsoft Office PowerPoint</Application>
  <PresentationFormat>Widescreen</PresentationFormat>
  <Paragraphs>38</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Gill Sans MT</vt:lpstr>
      <vt:lpstr>Office Theme</vt:lpstr>
      <vt:lpstr>Saving The Spreadsheet    In The Correct Location</vt:lpstr>
      <vt:lpstr>SAVING THE SPREADSHEET IN THE CORRECT LOCATION</vt:lpstr>
      <vt:lpstr>SAVING THE SPREADSHEET IN THE CORRECT LOCATION</vt:lpstr>
      <vt:lpstr>SAVING THE SPREADSHEET IN THE CORRECT LOCATION</vt:lpstr>
      <vt:lpstr>SAVING THE SPREADSHEET IN THE CORRECT LOCATION</vt:lpstr>
      <vt:lpstr>SAVING THE SPREADSHEET IN THE CORRECT LOCATION</vt:lpstr>
      <vt:lpstr>SAVING THE SPREADSHEET IN THE CORRECT LOCATION</vt:lpstr>
      <vt:lpstr>SAVING THE SPREADSHEET IN THE CORRECT LOCATION</vt:lpstr>
      <vt:lpstr>SAVING THE SPREADSHEET IN THE CORRECT LOCATION</vt:lpstr>
      <vt:lpstr>SAVING THE SPREADSHEET IN THE CORRECT LOCATION</vt:lpstr>
      <vt:lpstr>SAVING THE SPREADSHEET IN THE CORRECT LOCATION</vt:lpstr>
    </vt:vector>
  </TitlesOfParts>
  <Company>Columbus City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Saving The Spreadsheet  In The Correct Location</dc:title>
  <dc:creator>Sarah M Delozier</dc:creator>
  <cp:lastModifiedBy>Tonya L Freeman</cp:lastModifiedBy>
  <cp:revision>11</cp:revision>
  <dcterms:created xsi:type="dcterms:W3CDTF">2022-02-28T19:34:20Z</dcterms:created>
  <dcterms:modified xsi:type="dcterms:W3CDTF">2023-04-18T13:53:54Z</dcterms:modified>
</cp:coreProperties>
</file>