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8"/>
  </p:notesMasterIdLst>
  <p:sldIdLst>
    <p:sldId id="281" r:id="rId2"/>
    <p:sldId id="262" r:id="rId3"/>
    <p:sldId id="284" r:id="rId4"/>
    <p:sldId id="297" r:id="rId5"/>
    <p:sldId id="286" r:id="rId6"/>
    <p:sldId id="288" r:id="rId7"/>
    <p:sldId id="287" r:id="rId8"/>
    <p:sldId id="289" r:id="rId9"/>
    <p:sldId id="290" r:id="rId10"/>
    <p:sldId id="291" r:id="rId11"/>
    <p:sldId id="292" r:id="rId12"/>
    <p:sldId id="293" r:id="rId13"/>
    <p:sldId id="294" r:id="rId14"/>
    <p:sldId id="295" r:id="rId15"/>
    <p:sldId id="296" r:id="rId16"/>
    <p:sldId id="285" r:id="rId17"/>
  </p:sldIdLst>
  <p:sldSz cx="9144000" cy="5143500" type="screen16x9"/>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E6B43B-61D9-4E82-8E02-77B42DE419D8}" v="41" dt="2021-05-26T15:33:53.269"/>
    <p1510:client id="{FC4D3927-D25A-4CF5-AF70-D86A4DA27045}" v="18" dt="2021-05-26T15:47:31.5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52"/>
    <p:restoredTop sz="94643"/>
  </p:normalViewPr>
  <p:slideViewPr>
    <p:cSldViewPr snapToGrid="0">
      <p:cViewPr varScale="1">
        <p:scale>
          <a:sx n="97" d="100"/>
          <a:sy n="97" d="100"/>
        </p:scale>
        <p:origin x="714" y="66"/>
      </p:cViewPr>
      <p:guideLst>
        <p:guide orient="horz" pos="162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FC4D3927-D25A-4CF5-AF70-D86A4DA27045}"/>
    <pc:docChg chg="modSld">
      <pc:chgData name="" userId="" providerId="" clId="Web-{FC4D3927-D25A-4CF5-AF70-D86A4DA27045}" dt="2021-05-26T15:47:31.555" v="17" actId="20577"/>
      <pc:docMkLst>
        <pc:docMk/>
      </pc:docMkLst>
      <pc:sldChg chg="modSp">
        <pc:chgData name="" userId="" providerId="" clId="Web-{FC4D3927-D25A-4CF5-AF70-D86A4DA27045}" dt="2021-05-26T15:43:36.455" v="8" actId="20577"/>
        <pc:sldMkLst>
          <pc:docMk/>
          <pc:sldMk cId="0" sldId="262"/>
        </pc:sldMkLst>
        <pc:spChg chg="mod">
          <ac:chgData name="" userId="" providerId="" clId="Web-{FC4D3927-D25A-4CF5-AF70-D86A4DA27045}" dt="2021-05-26T15:43:36.455" v="8" actId="20577"/>
          <ac:spMkLst>
            <pc:docMk/>
            <pc:sldMk cId="0" sldId="262"/>
            <ac:spMk id="10" creationId="{00000000-0000-0000-0000-000000000000}"/>
          </ac:spMkLst>
        </pc:spChg>
      </pc:sldChg>
      <pc:sldChg chg="modSp">
        <pc:chgData name="" userId="" providerId="" clId="Web-{FC4D3927-D25A-4CF5-AF70-D86A4DA27045}" dt="2021-05-26T15:47:31.555" v="17" actId="20577"/>
        <pc:sldMkLst>
          <pc:docMk/>
          <pc:sldMk cId="1456385138" sldId="284"/>
        </pc:sldMkLst>
        <pc:spChg chg="mod">
          <ac:chgData name="" userId="" providerId="" clId="Web-{FC4D3927-D25A-4CF5-AF70-D86A4DA27045}" dt="2021-05-26T15:47:31.555" v="17" actId="20577"/>
          <ac:spMkLst>
            <pc:docMk/>
            <pc:sldMk cId="1456385138" sldId="284"/>
            <ac:spMk id="10" creationId="{00000000-0000-0000-0000-000000000000}"/>
          </ac:spMkLst>
        </pc:spChg>
      </pc:sldChg>
    </pc:docChg>
  </pc:docChgLst>
  <pc:docChgLst>
    <pc:chgData clId="Web-{F6E6B43B-61D9-4E82-8E02-77B42DE419D8}"/>
    <pc:docChg chg="modSld">
      <pc:chgData name="" userId="" providerId="" clId="Web-{F6E6B43B-61D9-4E82-8E02-77B42DE419D8}" dt="2021-05-26T15:33:53.269" v="41" actId="20577"/>
      <pc:docMkLst>
        <pc:docMk/>
      </pc:docMkLst>
      <pc:sldChg chg="modSp">
        <pc:chgData name="" userId="" providerId="" clId="Web-{F6E6B43B-61D9-4E82-8E02-77B42DE419D8}" dt="2021-05-26T15:33:53.269" v="41" actId="20577"/>
        <pc:sldMkLst>
          <pc:docMk/>
          <pc:sldMk cId="0" sldId="262"/>
        </pc:sldMkLst>
        <pc:spChg chg="mod">
          <ac:chgData name="" userId="" providerId="" clId="Web-{F6E6B43B-61D9-4E82-8E02-77B42DE419D8}" dt="2021-05-26T15:33:53.269" v="41" actId="20577"/>
          <ac:spMkLst>
            <pc:docMk/>
            <pc:sldMk cId="0" sldId="262"/>
            <ac:spMk id="1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88990205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p>
            <a:pPr marL="0" indent="0">
              <a:buSzPts val="1400"/>
              <a:buNone/>
            </a:pPr>
            <a:endParaRPr/>
          </a:p>
        </p:txBody>
      </p:sp>
    </p:spTree>
    <p:extLst>
      <p:ext uri="{BB962C8B-B14F-4D97-AF65-F5344CB8AC3E}">
        <p14:creationId xmlns:p14="http://schemas.microsoft.com/office/powerpoint/2010/main" val="5233244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p>
            <a:pPr marL="0" indent="0">
              <a:buSzPts val="1400"/>
              <a:buNone/>
            </a:pPr>
            <a:endParaRPr/>
          </a:p>
        </p:txBody>
      </p:sp>
    </p:spTree>
    <p:extLst>
      <p:ext uri="{BB962C8B-B14F-4D97-AF65-F5344CB8AC3E}">
        <p14:creationId xmlns:p14="http://schemas.microsoft.com/office/powerpoint/2010/main" val="4439963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p>
            <a:pPr marL="0" indent="0">
              <a:buSzPts val="1400"/>
              <a:buNone/>
            </a:pPr>
            <a:endParaRPr/>
          </a:p>
        </p:txBody>
      </p:sp>
    </p:spTree>
    <p:extLst>
      <p:ext uri="{BB962C8B-B14F-4D97-AF65-F5344CB8AC3E}">
        <p14:creationId xmlns:p14="http://schemas.microsoft.com/office/powerpoint/2010/main" val="18894089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p>
            <a:pPr marL="0" indent="0">
              <a:buSzPts val="1400"/>
              <a:buNone/>
            </a:pPr>
            <a:endParaRPr/>
          </a:p>
        </p:txBody>
      </p:sp>
    </p:spTree>
    <p:extLst>
      <p:ext uri="{BB962C8B-B14F-4D97-AF65-F5344CB8AC3E}">
        <p14:creationId xmlns:p14="http://schemas.microsoft.com/office/powerpoint/2010/main" val="29442036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p>
            <a:pPr marL="0" indent="0">
              <a:buSzPts val="1400"/>
              <a:buNone/>
            </a:pPr>
            <a:endParaRPr/>
          </a:p>
        </p:txBody>
      </p:sp>
    </p:spTree>
    <p:extLst>
      <p:ext uri="{BB962C8B-B14F-4D97-AF65-F5344CB8AC3E}">
        <p14:creationId xmlns:p14="http://schemas.microsoft.com/office/powerpoint/2010/main" val="34449140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p>
            <a:pPr marL="0" indent="0">
              <a:buSzPts val="1400"/>
              <a:buNone/>
            </a:pPr>
            <a:endParaRPr/>
          </a:p>
        </p:txBody>
      </p:sp>
    </p:spTree>
    <p:extLst>
      <p:ext uri="{BB962C8B-B14F-4D97-AF65-F5344CB8AC3E}">
        <p14:creationId xmlns:p14="http://schemas.microsoft.com/office/powerpoint/2010/main" val="6327617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p>
            <a:pPr marL="0" indent="0">
              <a:buSzPts val="1400"/>
              <a:buNone/>
            </a:pPr>
            <a:endParaRPr/>
          </a:p>
        </p:txBody>
      </p:sp>
    </p:spTree>
    <p:extLst>
      <p:ext uri="{BB962C8B-B14F-4D97-AF65-F5344CB8AC3E}">
        <p14:creationId xmlns:p14="http://schemas.microsoft.com/office/powerpoint/2010/main" val="3137432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p>
            <a:pPr marL="0" indent="0">
              <a:buSzPts val="1400"/>
              <a:buNone/>
            </a:pPr>
            <a:endParaRPr/>
          </a:p>
        </p:txBody>
      </p:sp>
    </p:spTree>
    <p:extLst>
      <p:ext uri="{BB962C8B-B14F-4D97-AF65-F5344CB8AC3E}">
        <p14:creationId xmlns:p14="http://schemas.microsoft.com/office/powerpoint/2010/main" val="1320881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p>
            <a:pPr marL="0" indent="0">
              <a:buSzPts val="1400"/>
              <a:buNone/>
            </a:pPr>
            <a:endParaRPr/>
          </a:p>
        </p:txBody>
      </p:sp>
    </p:spTree>
    <p:extLst>
      <p:ext uri="{BB962C8B-B14F-4D97-AF65-F5344CB8AC3E}">
        <p14:creationId xmlns:p14="http://schemas.microsoft.com/office/powerpoint/2010/main" val="67255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p>
            <a:pPr marL="0" indent="0">
              <a:buSzPts val="1400"/>
              <a:buNone/>
            </a:pPr>
            <a:endParaRPr/>
          </a:p>
        </p:txBody>
      </p:sp>
    </p:spTree>
    <p:extLst>
      <p:ext uri="{BB962C8B-B14F-4D97-AF65-F5344CB8AC3E}">
        <p14:creationId xmlns:p14="http://schemas.microsoft.com/office/powerpoint/2010/main" val="446405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p>
            <a:pPr marL="0" indent="0">
              <a:buSzPts val="1400"/>
              <a:buNone/>
            </a:pPr>
            <a:endParaRPr/>
          </a:p>
        </p:txBody>
      </p:sp>
    </p:spTree>
    <p:extLst>
      <p:ext uri="{BB962C8B-B14F-4D97-AF65-F5344CB8AC3E}">
        <p14:creationId xmlns:p14="http://schemas.microsoft.com/office/powerpoint/2010/main" val="1603973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p>
            <a:pPr marL="0" indent="0">
              <a:buSzPts val="1400"/>
              <a:buNone/>
            </a:pPr>
            <a:endParaRPr/>
          </a:p>
        </p:txBody>
      </p:sp>
    </p:spTree>
    <p:extLst>
      <p:ext uri="{BB962C8B-B14F-4D97-AF65-F5344CB8AC3E}">
        <p14:creationId xmlns:p14="http://schemas.microsoft.com/office/powerpoint/2010/main" val="17864419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p>
            <a:pPr marL="0" indent="0">
              <a:buSzPts val="1400"/>
              <a:buNone/>
            </a:pPr>
            <a:endParaRPr/>
          </a:p>
        </p:txBody>
      </p:sp>
    </p:spTree>
    <p:extLst>
      <p:ext uri="{BB962C8B-B14F-4D97-AF65-F5344CB8AC3E}">
        <p14:creationId xmlns:p14="http://schemas.microsoft.com/office/powerpoint/2010/main" val="3821129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p>
            <a:pPr marL="0" indent="0">
              <a:buSzPts val="1400"/>
              <a:buNone/>
            </a:pPr>
            <a:endParaRPr/>
          </a:p>
        </p:txBody>
      </p:sp>
    </p:spTree>
    <p:extLst>
      <p:ext uri="{BB962C8B-B14F-4D97-AF65-F5344CB8AC3E}">
        <p14:creationId xmlns:p14="http://schemas.microsoft.com/office/powerpoint/2010/main" val="496001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p>
            <a:pPr marL="0" indent="0">
              <a:buSzPts val="1400"/>
              <a:buNone/>
            </a:pPr>
            <a:endParaRPr/>
          </a:p>
        </p:txBody>
      </p:sp>
    </p:spTree>
    <p:extLst>
      <p:ext uri="{BB962C8B-B14F-4D97-AF65-F5344CB8AC3E}">
        <p14:creationId xmlns:p14="http://schemas.microsoft.com/office/powerpoint/2010/main" val="29723952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701040" y="4415790"/>
            <a:ext cx="5608320" cy="4183380"/>
          </a:xfrm>
          <a:prstGeom prst="rect">
            <a:avLst/>
          </a:prstGeom>
          <a:noFill/>
          <a:ln>
            <a:noFill/>
          </a:ln>
        </p:spPr>
        <p:txBody>
          <a:bodyPr spcFirstLastPara="1" wrap="square" lIns="93162" tIns="93162" rIns="93162" bIns="93162" anchor="t" anchorCtr="0">
            <a:noAutofit/>
          </a:bodyPr>
          <a:lstStyle/>
          <a:p>
            <a:pPr marL="0" indent="0">
              <a:buSzPts val="1400"/>
              <a:buNone/>
            </a:pPr>
            <a:endParaRPr/>
          </a:p>
        </p:txBody>
      </p:sp>
    </p:spTree>
    <p:extLst>
      <p:ext uri="{BB962C8B-B14F-4D97-AF65-F5344CB8AC3E}">
        <p14:creationId xmlns:p14="http://schemas.microsoft.com/office/powerpoint/2010/main" val="2777908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ompletely blank">
  <p:cSld name="BLANK_1">
    <p:spTree>
      <p:nvGrpSpPr>
        <p:cNvPr id="1" name="Shape 50"/>
        <p:cNvGrpSpPr/>
        <p:nvPr/>
      </p:nvGrpSpPr>
      <p:grpSpPr>
        <a:xfrm>
          <a:off x="0" y="0"/>
          <a:ext cx="0" cy="0"/>
          <a:chOff x="0" y="0"/>
          <a:chExt cx="0" cy="0"/>
        </a:xfrm>
      </p:grpSpPr>
      <p:sp>
        <p:nvSpPr>
          <p:cNvPr id="51" name="Google Shape;51;p13"/>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1pPr>
            <a:lvl2pPr marL="0" marR="0" lvl="1"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2pPr>
            <a:lvl3pPr marL="0" marR="0" lvl="2"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3pPr>
            <a:lvl4pPr marL="0" marR="0" lvl="3"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4pPr>
            <a:lvl5pPr marL="0" marR="0" lvl="4"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5pPr>
            <a:lvl6pPr marL="0" marR="0" lvl="5"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6pPr>
            <a:lvl7pPr marL="0" marR="0" lvl="6"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7pPr>
            <a:lvl8pPr marL="0" marR="0" lvl="7"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8pPr>
            <a:lvl9pPr marL="0" marR="0" lvl="8"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2.xml"/><Relationship Id="rId5" Type="http://schemas.openxmlformats.org/officeDocument/2006/relationships/image" Target="../media/image11.jpe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2.xml"/><Relationship Id="rId5" Type="http://schemas.openxmlformats.org/officeDocument/2006/relationships/image" Target="../media/image12.jpe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2.xml"/><Relationship Id="rId5" Type="http://schemas.openxmlformats.org/officeDocument/2006/relationships/image" Target="../media/image13.jpe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2.xml"/><Relationship Id="rId6" Type="http://schemas.openxmlformats.org/officeDocument/2006/relationships/hyperlink" Target="mailto:sdelozier@columbus.k12.oh.us" TargetMode="External"/><Relationship Id="rId5" Type="http://schemas.openxmlformats.org/officeDocument/2006/relationships/image" Target="../media/image14.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2.xml"/><Relationship Id="rId5" Type="http://schemas.openxmlformats.org/officeDocument/2006/relationships/image" Target="../media/image15.jpeg"/><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hyperlink" Target="mailto:DeliveryServices@columbus.k12.oh.us" TargetMode="External"/><Relationship Id="rId2" Type="http://schemas.openxmlformats.org/officeDocument/2006/relationships/notesSlide" Target="../notesSlides/notesSlide16.xml"/><Relationship Id="rId1" Type="http://schemas.openxmlformats.org/officeDocument/2006/relationships/slideLayout" Target="../slideLayouts/slideLayout1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mailto:sdelozier@columbus.k12.oh.u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4.jp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image" Target="../media/image7.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8.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5"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0" name="Rectangle 9"/>
          <p:cNvSpPr/>
          <p:nvPr/>
        </p:nvSpPr>
        <p:spPr>
          <a:xfrm>
            <a:off x="6054674" y="3364753"/>
            <a:ext cx="160109" cy="307777"/>
          </a:xfrm>
          <a:prstGeom prst="rect">
            <a:avLst/>
          </a:prstGeom>
        </p:spPr>
        <p:txBody>
          <a:bodyPr wrap="square">
            <a:spAutoFit/>
          </a:bodyPr>
          <a:lstStyle/>
          <a:p>
            <a:r>
              <a:rPr lang="en-US" dirty="0"/>
              <a:t> </a:t>
            </a:r>
          </a:p>
        </p:txBody>
      </p:sp>
      <p:sp>
        <p:nvSpPr>
          <p:cNvPr id="9" name="Google Shape;118;p20"/>
          <p:cNvSpPr txBox="1"/>
          <p:nvPr/>
        </p:nvSpPr>
        <p:spPr>
          <a:xfrm>
            <a:off x="3004457" y="1027611"/>
            <a:ext cx="5885281" cy="2501579"/>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3600"/>
              <a:buFont typeface="Arial"/>
              <a:buNone/>
            </a:pPr>
            <a:r>
              <a:rPr lang="en-US" sz="6000" b="1" dirty="0">
                <a:solidFill>
                  <a:srgbClr val="0070C0"/>
                </a:solidFill>
                <a:latin typeface="Gill Sans MT" charset="0"/>
                <a:ea typeface="Gill Sans MT" charset="0"/>
                <a:cs typeface="Gill Sans MT" charset="0"/>
                <a:sym typeface="Oswald"/>
              </a:rPr>
              <a:t>Document Shredding</a:t>
            </a:r>
            <a:endParaRPr sz="6000" b="1" i="0" u="none" strike="noStrike" cap="none" dirty="0">
              <a:solidFill>
                <a:srgbClr val="0070C0"/>
              </a:solidFill>
              <a:latin typeface="Gill Sans MT" charset="0"/>
              <a:ea typeface="Gill Sans MT" charset="0"/>
              <a:cs typeface="Gill Sans MT" charset="0"/>
              <a:sym typeface="Oswald"/>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sp>
        <p:nvSpPr>
          <p:cNvPr id="11" name="Google Shape;118;p20"/>
          <p:cNvSpPr txBox="1"/>
          <p:nvPr/>
        </p:nvSpPr>
        <p:spPr>
          <a:xfrm>
            <a:off x="3004456" y="3848885"/>
            <a:ext cx="5885281" cy="4356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3600"/>
              <a:buFont typeface="Arial"/>
              <a:buNone/>
            </a:pPr>
            <a:r>
              <a:rPr lang="en-US" sz="3600" dirty="0">
                <a:solidFill>
                  <a:srgbClr val="0070C0"/>
                </a:solidFill>
                <a:latin typeface="Gill Sans" charset="0"/>
                <a:ea typeface="Gill Sans" charset="0"/>
                <a:cs typeface="Gill Sans" charset="0"/>
                <a:sym typeface="Oswald"/>
              </a:rPr>
              <a:t>Shred Authorization Form and Pickup Request for Writing Portfolios</a:t>
            </a:r>
            <a:endParaRPr sz="3600" i="0" u="none" strike="noStrike" cap="none" dirty="0">
              <a:solidFill>
                <a:srgbClr val="0070C0"/>
              </a:solidFill>
              <a:latin typeface="Gill Sans" charset="0"/>
              <a:ea typeface="Gill Sans" charset="0"/>
              <a:cs typeface="Gill Sans" charset="0"/>
              <a:sym typeface="Oswald"/>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9502" y="1343004"/>
            <a:ext cx="2609392" cy="2625303"/>
          </a:xfrm>
          <a:prstGeom prst="rect">
            <a:avLst/>
          </a:prstGeom>
        </p:spPr>
      </p:pic>
    </p:spTree>
    <p:extLst>
      <p:ext uri="{BB962C8B-B14F-4D97-AF65-F5344CB8AC3E}">
        <p14:creationId xmlns:p14="http://schemas.microsoft.com/office/powerpoint/2010/main" val="763092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600" i="0" u="none" strike="noStrike" cap="none" dirty="0">
                <a:solidFill>
                  <a:srgbClr val="0070C0"/>
                </a:solidFill>
                <a:latin typeface="Gill Sans" charset="0"/>
                <a:ea typeface="Gill Sans" charset="0"/>
                <a:cs typeface="Gill Sans" charset="0"/>
                <a:sym typeface="Oswald"/>
              </a:rPr>
              <a:t>Creating Shred Authorization Form</a:t>
            </a:r>
            <a:endParaRPr sz="3600" i="0" u="none" strike="noStrike" cap="none" dirty="0">
              <a:solidFill>
                <a:srgbClr val="0070C0"/>
              </a:solidFill>
              <a:latin typeface="Gill Sans" charset="0"/>
              <a:ea typeface="Gill Sans" charset="0"/>
              <a:cs typeface="Gill Sans" charset="0"/>
              <a:sym typeface="Oswald"/>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pic>
        <p:nvPicPr>
          <p:cNvPr id="10" name="Picture 9" descr="D:\Scan Snap Documents\DSWR.jpg"/>
          <p:cNvPicPr/>
          <p:nvPr/>
        </p:nvPicPr>
        <p:blipFill>
          <a:blip r:embed="rId5">
            <a:extLst>
              <a:ext uri="{28A0092B-C50C-407E-A947-70E740481C1C}">
                <a14:useLocalDpi xmlns:a14="http://schemas.microsoft.com/office/drawing/2010/main" val="0"/>
              </a:ext>
            </a:extLst>
          </a:blip>
          <a:srcRect/>
          <a:stretch>
            <a:fillRect/>
          </a:stretch>
        </p:blipFill>
        <p:spPr bwMode="auto">
          <a:xfrm>
            <a:off x="354432" y="1433654"/>
            <a:ext cx="5800090" cy="1480185"/>
          </a:xfrm>
          <a:prstGeom prst="rect">
            <a:avLst/>
          </a:prstGeom>
          <a:noFill/>
          <a:ln>
            <a:noFill/>
          </a:ln>
        </p:spPr>
      </p:pic>
      <p:sp>
        <p:nvSpPr>
          <p:cNvPr id="2" name="Left Arrow 1"/>
          <p:cNvSpPr/>
          <p:nvPr/>
        </p:nvSpPr>
        <p:spPr>
          <a:xfrm>
            <a:off x="4151938" y="1840038"/>
            <a:ext cx="1651820" cy="338779"/>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285135" y="3041580"/>
            <a:ext cx="7668603" cy="523220"/>
          </a:xfrm>
          <a:prstGeom prst="rect">
            <a:avLst/>
          </a:prstGeom>
          <a:noFill/>
        </p:spPr>
        <p:txBody>
          <a:bodyPr wrap="square" rtlCol="0">
            <a:spAutoFit/>
          </a:bodyPr>
          <a:lstStyle/>
          <a:p>
            <a:r>
              <a:rPr lang="en-US" dirty="0" smtClean="0">
                <a:latin typeface="Gill Sans MT" panose="020B0502020104020203" pitchFamily="34" charset="0"/>
              </a:rPr>
              <a:t>Once “Delivery Services Work Request (DSWR)” is selected, </a:t>
            </a:r>
            <a:r>
              <a:rPr lang="en-US" dirty="0">
                <a:latin typeface="Gill Sans MT" panose="020B0502020104020203" pitchFamily="34" charset="0"/>
              </a:rPr>
              <a:t>a box will pop up on the bottom left of </a:t>
            </a:r>
            <a:r>
              <a:rPr lang="en-US" dirty="0" smtClean="0">
                <a:latin typeface="Gill Sans MT" panose="020B0502020104020203" pitchFamily="34" charset="0"/>
              </a:rPr>
              <a:t>the screen will appear.  </a:t>
            </a:r>
            <a:r>
              <a:rPr lang="en-US" dirty="0">
                <a:latin typeface="Gill Sans MT" panose="020B0502020104020203" pitchFamily="34" charset="0"/>
              </a:rPr>
              <a:t>This is </a:t>
            </a:r>
            <a:r>
              <a:rPr lang="en-US" dirty="0" smtClean="0">
                <a:latin typeface="Gill Sans MT" panose="020B0502020104020203" pitchFamily="34" charset="0"/>
              </a:rPr>
              <a:t>the </a:t>
            </a:r>
            <a:r>
              <a:rPr lang="en-US" dirty="0">
                <a:latin typeface="Gill Sans MT" panose="020B0502020104020203" pitchFamily="34" charset="0"/>
              </a:rPr>
              <a:t>downloaded document.  Click on this.</a:t>
            </a:r>
          </a:p>
        </p:txBody>
      </p:sp>
      <p:pic>
        <p:nvPicPr>
          <p:cNvPr id="14" name="Picture 13" descr="D:\Scan Snap Documents\Document Download.jpg"/>
          <p:cNvPicPr/>
          <p:nvPr/>
        </p:nvPicPr>
        <p:blipFill>
          <a:blip r:embed="rId6">
            <a:extLst>
              <a:ext uri="{28A0092B-C50C-407E-A947-70E740481C1C}">
                <a14:useLocalDpi xmlns:a14="http://schemas.microsoft.com/office/drawing/2010/main" val="0"/>
              </a:ext>
            </a:extLst>
          </a:blip>
          <a:srcRect/>
          <a:stretch>
            <a:fillRect/>
          </a:stretch>
        </p:blipFill>
        <p:spPr bwMode="auto">
          <a:xfrm>
            <a:off x="970956" y="3576693"/>
            <a:ext cx="3180982" cy="1228345"/>
          </a:xfrm>
          <a:prstGeom prst="rect">
            <a:avLst/>
          </a:prstGeom>
          <a:noFill/>
          <a:ln>
            <a:noFill/>
          </a:ln>
        </p:spPr>
      </p:pic>
      <p:sp>
        <p:nvSpPr>
          <p:cNvPr id="5" name="Left Arrow 4"/>
          <p:cNvSpPr/>
          <p:nvPr/>
        </p:nvSpPr>
        <p:spPr>
          <a:xfrm>
            <a:off x="3254477" y="4306529"/>
            <a:ext cx="1386349" cy="206477"/>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984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600" i="0" u="none" strike="noStrike" cap="none" dirty="0">
                <a:solidFill>
                  <a:srgbClr val="0070C0"/>
                </a:solidFill>
                <a:latin typeface="Gill Sans" charset="0"/>
                <a:ea typeface="Gill Sans" charset="0"/>
                <a:cs typeface="Gill Sans" charset="0"/>
                <a:sym typeface="Oswald"/>
              </a:rPr>
              <a:t>Creating Shred Authorization Form</a:t>
            </a:r>
            <a:endParaRPr sz="3600" i="0" u="none" strike="noStrike" cap="none" dirty="0">
              <a:solidFill>
                <a:srgbClr val="0070C0"/>
              </a:solidFill>
              <a:latin typeface="Gill Sans" charset="0"/>
              <a:ea typeface="Gill Sans" charset="0"/>
              <a:cs typeface="Gill Sans" charset="0"/>
              <a:sym typeface="Oswald"/>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pic>
        <p:nvPicPr>
          <p:cNvPr id="13" name="Picture 12" descr="D:\Scan Snap Documents\Enable Editing .jpg"/>
          <p:cNvPicPr/>
          <p:nvPr/>
        </p:nvPicPr>
        <p:blipFill>
          <a:blip r:embed="rId5">
            <a:extLst>
              <a:ext uri="{28A0092B-C50C-407E-A947-70E740481C1C}">
                <a14:useLocalDpi xmlns:a14="http://schemas.microsoft.com/office/drawing/2010/main" val="0"/>
              </a:ext>
            </a:extLst>
          </a:blip>
          <a:srcRect/>
          <a:stretch>
            <a:fillRect/>
          </a:stretch>
        </p:blipFill>
        <p:spPr bwMode="auto">
          <a:xfrm>
            <a:off x="988909" y="1351111"/>
            <a:ext cx="4314825" cy="2807970"/>
          </a:xfrm>
          <a:prstGeom prst="rect">
            <a:avLst/>
          </a:prstGeom>
          <a:noFill/>
          <a:ln>
            <a:noFill/>
          </a:ln>
        </p:spPr>
      </p:pic>
      <p:sp>
        <p:nvSpPr>
          <p:cNvPr id="4" name="Left Arrow 3"/>
          <p:cNvSpPr/>
          <p:nvPr/>
        </p:nvSpPr>
        <p:spPr>
          <a:xfrm>
            <a:off x="4572000" y="1966182"/>
            <a:ext cx="1081549" cy="276084"/>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5771535" y="1351111"/>
            <a:ext cx="3018504" cy="1384995"/>
          </a:xfrm>
          <a:prstGeom prst="rect">
            <a:avLst/>
          </a:prstGeom>
          <a:noFill/>
        </p:spPr>
        <p:txBody>
          <a:bodyPr wrap="square" rtlCol="0">
            <a:spAutoFit/>
          </a:bodyPr>
          <a:lstStyle/>
          <a:p>
            <a:r>
              <a:rPr lang="en-US" dirty="0">
                <a:solidFill>
                  <a:schemeClr val="tx1"/>
                </a:solidFill>
                <a:latin typeface="Gill Sans MT" panose="020B0502020104020203" pitchFamily="34" charset="0"/>
              </a:rPr>
              <a:t>After clicking on the downloaded document, </a:t>
            </a:r>
            <a:r>
              <a:rPr lang="en-US" dirty="0" smtClean="0">
                <a:solidFill>
                  <a:schemeClr val="tx1"/>
                </a:solidFill>
                <a:latin typeface="Gill Sans MT" panose="020B0502020104020203" pitchFamily="34" charset="0"/>
              </a:rPr>
              <a:t>click on Enable </a:t>
            </a:r>
            <a:r>
              <a:rPr lang="en-US" dirty="0">
                <a:solidFill>
                  <a:schemeClr val="tx1"/>
                </a:solidFill>
                <a:latin typeface="Gill Sans MT" panose="020B0502020104020203" pitchFamily="34" charset="0"/>
              </a:rPr>
              <a:t>Content button at the top of the </a:t>
            </a:r>
            <a:r>
              <a:rPr lang="en-US" dirty="0" smtClean="0">
                <a:solidFill>
                  <a:schemeClr val="tx1"/>
                </a:solidFill>
                <a:latin typeface="Gill Sans MT" panose="020B0502020104020203" pitchFamily="34" charset="0"/>
              </a:rPr>
              <a:t>document. </a:t>
            </a:r>
            <a:endParaRPr lang="en-US" dirty="0">
              <a:solidFill>
                <a:schemeClr val="tx1"/>
              </a:solidFill>
              <a:latin typeface="Gill Sans MT" panose="020B0502020104020203" pitchFamily="34" charset="0"/>
            </a:endParaRPr>
          </a:p>
          <a:p>
            <a:r>
              <a:rPr lang="en-US" dirty="0">
                <a:solidFill>
                  <a:schemeClr val="tx1"/>
                </a:solidFill>
                <a:latin typeface="Gill Sans MT" panose="020B0502020104020203" pitchFamily="34" charset="0"/>
              </a:rPr>
              <a:t>Once </a:t>
            </a:r>
            <a:r>
              <a:rPr lang="en-US" dirty="0" smtClean="0">
                <a:solidFill>
                  <a:schemeClr val="tx1"/>
                </a:solidFill>
                <a:latin typeface="Gill Sans MT" panose="020B0502020104020203" pitchFamily="34" charset="0"/>
              </a:rPr>
              <a:t>the content is enabled, select the type </a:t>
            </a:r>
            <a:r>
              <a:rPr lang="en-US" dirty="0">
                <a:solidFill>
                  <a:schemeClr val="tx1"/>
                </a:solidFill>
                <a:latin typeface="Gill Sans MT" panose="020B0502020104020203" pitchFamily="34" charset="0"/>
              </a:rPr>
              <a:t>of service </a:t>
            </a:r>
            <a:r>
              <a:rPr lang="en-US" dirty="0" smtClean="0">
                <a:solidFill>
                  <a:schemeClr val="tx1"/>
                </a:solidFill>
                <a:latin typeface="Gill Sans MT" panose="020B0502020104020203" pitchFamily="34" charset="0"/>
              </a:rPr>
              <a:t>that is being requested.</a:t>
            </a:r>
            <a:endParaRPr lang="en-US" dirty="0">
              <a:solidFill>
                <a:schemeClr val="tx1"/>
              </a:solidFill>
              <a:latin typeface="Gill Sans MT" panose="020B0502020104020203" pitchFamily="34" charset="0"/>
            </a:endParaRPr>
          </a:p>
        </p:txBody>
      </p:sp>
    </p:spTree>
    <p:extLst>
      <p:ext uri="{BB962C8B-B14F-4D97-AF65-F5344CB8AC3E}">
        <p14:creationId xmlns:p14="http://schemas.microsoft.com/office/powerpoint/2010/main" val="999465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600" i="0" u="none" strike="noStrike" cap="none" dirty="0">
                <a:solidFill>
                  <a:srgbClr val="0070C0"/>
                </a:solidFill>
                <a:latin typeface="Gill Sans" charset="0"/>
                <a:ea typeface="Gill Sans" charset="0"/>
                <a:cs typeface="Gill Sans" charset="0"/>
                <a:sym typeface="Oswald"/>
              </a:rPr>
              <a:t>Creating Shred Authorization Form</a:t>
            </a:r>
            <a:endParaRPr sz="3600" i="0" u="none" strike="noStrike" cap="none" dirty="0">
              <a:solidFill>
                <a:srgbClr val="0070C0"/>
              </a:solidFill>
              <a:latin typeface="Gill Sans" charset="0"/>
              <a:ea typeface="Gill Sans" charset="0"/>
              <a:cs typeface="Gill Sans" charset="0"/>
              <a:sym typeface="Oswald"/>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
        <p:nvSpPr>
          <p:cNvPr id="6" name="TextBox 5"/>
          <p:cNvSpPr txBox="1"/>
          <p:nvPr/>
        </p:nvSpPr>
        <p:spPr>
          <a:xfrm>
            <a:off x="5771535" y="1351111"/>
            <a:ext cx="3018504" cy="523220"/>
          </a:xfrm>
          <a:prstGeom prst="rect">
            <a:avLst/>
          </a:prstGeom>
          <a:noFill/>
        </p:spPr>
        <p:txBody>
          <a:bodyPr wrap="square" rtlCol="0">
            <a:spAutoFit/>
          </a:bodyPr>
          <a:lstStyle/>
          <a:p>
            <a:r>
              <a:rPr lang="en-US" dirty="0">
                <a:latin typeface="Gill Sans MT" panose="020B0502020104020203" pitchFamily="34" charset="0"/>
              </a:rPr>
              <a:t>Using the drop down box, </a:t>
            </a:r>
            <a:r>
              <a:rPr lang="en-US" dirty="0" smtClean="0">
                <a:latin typeface="Gill Sans MT" panose="020B0502020104020203" pitchFamily="34" charset="0"/>
              </a:rPr>
              <a:t>select </a:t>
            </a:r>
            <a:r>
              <a:rPr lang="en-US" dirty="0">
                <a:latin typeface="Gill Sans MT" panose="020B0502020104020203" pitchFamily="34" charset="0"/>
              </a:rPr>
              <a:t>Shredding Pick-Up</a:t>
            </a:r>
          </a:p>
        </p:txBody>
      </p:sp>
      <p:pic>
        <p:nvPicPr>
          <p:cNvPr id="14" name="Picture 13" descr="D:\Scan Snap Documents\Shredding Pick Up.jpg"/>
          <p:cNvPicPr/>
          <p:nvPr/>
        </p:nvPicPr>
        <p:blipFill>
          <a:blip r:embed="rId5">
            <a:extLst>
              <a:ext uri="{28A0092B-C50C-407E-A947-70E740481C1C}">
                <a14:useLocalDpi xmlns:a14="http://schemas.microsoft.com/office/drawing/2010/main" val="0"/>
              </a:ext>
            </a:extLst>
          </a:blip>
          <a:srcRect/>
          <a:stretch>
            <a:fillRect/>
          </a:stretch>
        </p:blipFill>
        <p:spPr bwMode="auto">
          <a:xfrm>
            <a:off x="516991" y="1351111"/>
            <a:ext cx="4672781" cy="3025626"/>
          </a:xfrm>
          <a:prstGeom prst="rect">
            <a:avLst/>
          </a:prstGeom>
          <a:noFill/>
          <a:ln>
            <a:noFill/>
          </a:ln>
        </p:spPr>
      </p:pic>
      <p:sp>
        <p:nvSpPr>
          <p:cNvPr id="2" name="Left Arrow 1"/>
          <p:cNvSpPr/>
          <p:nvPr/>
        </p:nvSpPr>
        <p:spPr>
          <a:xfrm>
            <a:off x="4955458" y="2343617"/>
            <a:ext cx="2335161" cy="677718"/>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5833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600" i="0" u="none" strike="noStrike" cap="none" dirty="0">
                <a:solidFill>
                  <a:srgbClr val="0070C0"/>
                </a:solidFill>
                <a:latin typeface="Gill Sans" charset="0"/>
                <a:ea typeface="Gill Sans" charset="0"/>
                <a:cs typeface="Gill Sans" charset="0"/>
                <a:sym typeface="Oswald"/>
              </a:rPr>
              <a:t>Creating Shred Authorization Form</a:t>
            </a:r>
            <a:endParaRPr sz="3600" i="0" u="none" strike="noStrike" cap="none" dirty="0">
              <a:solidFill>
                <a:srgbClr val="0070C0"/>
              </a:solidFill>
              <a:latin typeface="Gill Sans" charset="0"/>
              <a:ea typeface="Gill Sans" charset="0"/>
              <a:cs typeface="Gill Sans" charset="0"/>
              <a:sym typeface="Oswald"/>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
        <p:nvSpPr>
          <p:cNvPr id="6" name="TextBox 5"/>
          <p:cNvSpPr txBox="1"/>
          <p:nvPr/>
        </p:nvSpPr>
        <p:spPr>
          <a:xfrm>
            <a:off x="6528620" y="2113935"/>
            <a:ext cx="2361118" cy="1384995"/>
          </a:xfrm>
          <a:prstGeom prst="rect">
            <a:avLst/>
          </a:prstGeom>
          <a:noFill/>
        </p:spPr>
        <p:txBody>
          <a:bodyPr wrap="square" rtlCol="0">
            <a:spAutoFit/>
          </a:bodyPr>
          <a:lstStyle/>
          <a:p>
            <a:r>
              <a:rPr lang="en-US" dirty="0">
                <a:latin typeface="Gill Sans MT" panose="020B0502020104020203" pitchFamily="34" charset="0"/>
              </a:rPr>
              <a:t>At the bottom of that screen this box is located. Like the description </a:t>
            </a:r>
            <a:r>
              <a:rPr lang="en-US" dirty="0" smtClean="0">
                <a:latin typeface="Gill Sans MT" panose="020B0502020104020203" pitchFamily="34" charset="0"/>
              </a:rPr>
              <a:t>states</a:t>
            </a:r>
            <a:r>
              <a:rPr lang="en-US" dirty="0">
                <a:latin typeface="Gill Sans MT" panose="020B0502020104020203" pitchFamily="34" charset="0"/>
              </a:rPr>
              <a:t>, </a:t>
            </a:r>
            <a:r>
              <a:rPr lang="en-US" dirty="0" smtClean="0">
                <a:latin typeface="Gill Sans MT" panose="020B0502020104020203" pitchFamily="34" charset="0"/>
              </a:rPr>
              <a:t>click </a:t>
            </a:r>
            <a:r>
              <a:rPr lang="en-US" dirty="0">
                <a:latin typeface="Gill Sans MT" panose="020B0502020104020203" pitchFamily="34" charset="0"/>
              </a:rPr>
              <a:t>on this once </a:t>
            </a:r>
            <a:r>
              <a:rPr lang="en-US" dirty="0" smtClean="0">
                <a:latin typeface="Gill Sans MT" panose="020B0502020104020203" pitchFamily="34" charset="0"/>
              </a:rPr>
              <a:t>the selection of requested task has been chosen.</a:t>
            </a:r>
            <a:endParaRPr lang="en-US" dirty="0">
              <a:latin typeface="Gill Sans MT" panose="020B0502020104020203" pitchFamily="34" charset="0"/>
            </a:endParaRPr>
          </a:p>
        </p:txBody>
      </p:sp>
      <p:pic>
        <p:nvPicPr>
          <p:cNvPr id="13" name="Picture 12" descr="D:\Scan Snap Documents\Save Button.jpg"/>
          <p:cNvPicPr/>
          <p:nvPr/>
        </p:nvPicPr>
        <p:blipFill>
          <a:blip r:embed="rId5">
            <a:extLst>
              <a:ext uri="{28A0092B-C50C-407E-A947-70E740481C1C}">
                <a14:useLocalDpi xmlns:a14="http://schemas.microsoft.com/office/drawing/2010/main" val="0"/>
              </a:ext>
            </a:extLst>
          </a:blip>
          <a:srcRect/>
          <a:stretch>
            <a:fillRect/>
          </a:stretch>
        </p:blipFill>
        <p:spPr bwMode="auto">
          <a:xfrm>
            <a:off x="439994" y="2169191"/>
            <a:ext cx="5943600" cy="1321435"/>
          </a:xfrm>
          <a:prstGeom prst="rect">
            <a:avLst/>
          </a:prstGeom>
          <a:noFill/>
          <a:ln>
            <a:noFill/>
          </a:ln>
        </p:spPr>
      </p:pic>
    </p:spTree>
    <p:extLst>
      <p:ext uri="{BB962C8B-B14F-4D97-AF65-F5344CB8AC3E}">
        <p14:creationId xmlns:p14="http://schemas.microsoft.com/office/powerpoint/2010/main" val="3746633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endParaRPr sz="3600" i="0" u="none" strike="noStrike" cap="none" dirty="0">
              <a:solidFill>
                <a:srgbClr val="0070C0"/>
              </a:solidFill>
              <a:latin typeface="Gill Sans" charset="0"/>
              <a:ea typeface="Gill Sans" charset="0"/>
              <a:cs typeface="Gill Sans" charset="0"/>
              <a:sym typeface="Oswald"/>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pic>
        <p:nvPicPr>
          <p:cNvPr id="2" name="Picture 1"/>
          <p:cNvPicPr>
            <a:picLocks noChangeAspect="1"/>
          </p:cNvPicPr>
          <p:nvPr/>
        </p:nvPicPr>
        <p:blipFill>
          <a:blip r:embed="rId5"/>
          <a:stretch>
            <a:fillRect/>
          </a:stretch>
        </p:blipFill>
        <p:spPr>
          <a:xfrm>
            <a:off x="1671483" y="86120"/>
            <a:ext cx="3844413" cy="4733554"/>
          </a:xfrm>
          <a:prstGeom prst="rect">
            <a:avLst/>
          </a:prstGeom>
        </p:spPr>
      </p:pic>
      <p:sp>
        <p:nvSpPr>
          <p:cNvPr id="4" name="TextBox 3"/>
          <p:cNvSpPr txBox="1"/>
          <p:nvPr/>
        </p:nvSpPr>
        <p:spPr>
          <a:xfrm>
            <a:off x="5697573" y="541675"/>
            <a:ext cx="3192165" cy="2462213"/>
          </a:xfrm>
          <a:prstGeom prst="rect">
            <a:avLst/>
          </a:prstGeom>
          <a:noFill/>
        </p:spPr>
        <p:txBody>
          <a:bodyPr wrap="square" rtlCol="0">
            <a:spAutoFit/>
          </a:bodyPr>
          <a:lstStyle/>
          <a:p>
            <a:r>
              <a:rPr lang="en-US" dirty="0" smtClean="0">
                <a:latin typeface="Gill Sans MT" panose="020B0502020104020203" pitchFamily="34" charset="0"/>
              </a:rPr>
              <a:t>This is the Shred Authorization Form. In blue and burgundy there are descriptions of what information needs to go into each section of this form.  The warehouse will not shred or destroy any documents that are sent to them unless this form is included.  </a:t>
            </a:r>
          </a:p>
          <a:p>
            <a:r>
              <a:rPr lang="en-US" dirty="0" smtClean="0">
                <a:latin typeface="Gill Sans MT" panose="020B0502020104020203" pitchFamily="34" charset="0"/>
              </a:rPr>
              <a:t>If a copy of this form with the descriptive notes is desired, send an email to:</a:t>
            </a:r>
          </a:p>
          <a:p>
            <a:r>
              <a:rPr lang="en-US" dirty="0" smtClean="0">
                <a:latin typeface="Gill Sans MT" panose="020B0502020104020203" pitchFamily="34" charset="0"/>
                <a:hlinkClick r:id="rId6"/>
              </a:rPr>
              <a:t>sdelozier@columbus.k12.oh.us</a:t>
            </a:r>
            <a:endParaRPr lang="en-US" dirty="0" smtClean="0">
              <a:latin typeface="Gill Sans MT" panose="020B0502020104020203" pitchFamily="34" charset="0"/>
            </a:endParaRPr>
          </a:p>
          <a:p>
            <a:r>
              <a:rPr lang="en-US" dirty="0">
                <a:latin typeface="Gill Sans MT" panose="020B0502020104020203" pitchFamily="34" charset="0"/>
              </a:rPr>
              <a:t>a</a:t>
            </a:r>
            <a:r>
              <a:rPr lang="en-US" dirty="0" smtClean="0">
                <a:latin typeface="Gill Sans MT" panose="020B0502020104020203" pitchFamily="34" charset="0"/>
              </a:rPr>
              <a:t>nd a copy will be sent directly.</a:t>
            </a:r>
            <a:endParaRPr lang="en-US" dirty="0">
              <a:latin typeface="Gill Sans MT" panose="020B0502020104020203" pitchFamily="34" charset="0"/>
            </a:endParaRPr>
          </a:p>
        </p:txBody>
      </p:sp>
    </p:spTree>
    <p:extLst>
      <p:ext uri="{BB962C8B-B14F-4D97-AF65-F5344CB8AC3E}">
        <p14:creationId xmlns:p14="http://schemas.microsoft.com/office/powerpoint/2010/main" val="1408926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600" i="0" u="none" strike="noStrike" cap="none" dirty="0">
                <a:solidFill>
                  <a:srgbClr val="0070C0"/>
                </a:solidFill>
                <a:latin typeface="Gill Sans" charset="0"/>
                <a:ea typeface="Gill Sans" charset="0"/>
                <a:cs typeface="Gill Sans" charset="0"/>
                <a:sym typeface="Oswald"/>
              </a:rPr>
              <a:t>Creating Shred Authorization Form</a:t>
            </a:r>
            <a:endParaRPr sz="3600" i="0" u="none" strike="noStrike" cap="none" dirty="0">
              <a:solidFill>
                <a:srgbClr val="0070C0"/>
              </a:solidFill>
              <a:latin typeface="Gill Sans" charset="0"/>
              <a:ea typeface="Gill Sans" charset="0"/>
              <a:cs typeface="Gill Sans" charset="0"/>
              <a:sym typeface="Oswald"/>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pic>
        <p:nvPicPr>
          <p:cNvPr id="10" name="Picture 9" descr="D:\Scan Snap Documents\Finalize button at bottom.jpg"/>
          <p:cNvPicPr/>
          <p:nvPr/>
        </p:nvPicPr>
        <p:blipFill>
          <a:blip r:embed="rId5">
            <a:extLst>
              <a:ext uri="{28A0092B-C50C-407E-A947-70E740481C1C}">
                <a14:useLocalDpi xmlns:a14="http://schemas.microsoft.com/office/drawing/2010/main" val="0"/>
              </a:ext>
            </a:extLst>
          </a:blip>
          <a:srcRect/>
          <a:stretch>
            <a:fillRect/>
          </a:stretch>
        </p:blipFill>
        <p:spPr bwMode="auto">
          <a:xfrm>
            <a:off x="343063" y="2052602"/>
            <a:ext cx="5172833" cy="1263015"/>
          </a:xfrm>
          <a:prstGeom prst="rect">
            <a:avLst/>
          </a:prstGeom>
          <a:noFill/>
          <a:ln>
            <a:noFill/>
          </a:ln>
        </p:spPr>
      </p:pic>
      <p:sp>
        <p:nvSpPr>
          <p:cNvPr id="2" name="TextBox 1"/>
          <p:cNvSpPr txBox="1"/>
          <p:nvPr/>
        </p:nvSpPr>
        <p:spPr>
          <a:xfrm>
            <a:off x="5761703" y="1351111"/>
            <a:ext cx="3008671" cy="3108543"/>
          </a:xfrm>
          <a:prstGeom prst="rect">
            <a:avLst/>
          </a:prstGeom>
          <a:noFill/>
        </p:spPr>
        <p:txBody>
          <a:bodyPr wrap="square" rtlCol="0">
            <a:spAutoFit/>
          </a:bodyPr>
          <a:lstStyle/>
          <a:p>
            <a:r>
              <a:rPr lang="en-US" dirty="0">
                <a:latin typeface="Gill Sans MT" panose="020B0502020104020203" pitchFamily="34" charset="0"/>
              </a:rPr>
              <a:t>At the bottom of the Shred Authorization Form </a:t>
            </a:r>
            <a:r>
              <a:rPr lang="en-US" dirty="0" smtClean="0">
                <a:latin typeface="Gill Sans MT" panose="020B0502020104020203" pitchFamily="34" charset="0"/>
              </a:rPr>
              <a:t>the gray box will provide the </a:t>
            </a:r>
            <a:r>
              <a:rPr lang="en-US" dirty="0">
                <a:latin typeface="Gill Sans MT" panose="020B0502020104020203" pitchFamily="34" charset="0"/>
              </a:rPr>
              <a:t>information needed to complete the process and request the pick-up of </a:t>
            </a:r>
            <a:r>
              <a:rPr lang="en-US" dirty="0" smtClean="0">
                <a:latin typeface="Gill Sans MT" panose="020B0502020104020203" pitchFamily="34" charset="0"/>
              </a:rPr>
              <a:t>the </a:t>
            </a:r>
            <a:r>
              <a:rPr lang="en-US" dirty="0">
                <a:latin typeface="Gill Sans MT" panose="020B0502020104020203" pitchFamily="34" charset="0"/>
              </a:rPr>
              <a:t>boxes.  </a:t>
            </a:r>
          </a:p>
          <a:p>
            <a:endParaRPr lang="en-US" dirty="0">
              <a:latin typeface="Gill Sans MT" panose="020B0502020104020203" pitchFamily="34" charset="0"/>
            </a:endParaRPr>
          </a:p>
          <a:p>
            <a:r>
              <a:rPr lang="en-US" dirty="0">
                <a:latin typeface="Gill Sans MT" panose="020B0502020104020203" pitchFamily="34" charset="0"/>
              </a:rPr>
              <a:t>The Warehouse will not destroy any documents if the Shred Authorization has not been signed by the appropriate person.  Please make sure the document is signed prior to sending the request for pick-up, and that the a copy of the signed document is attached to at least one of the </a:t>
            </a:r>
            <a:r>
              <a:rPr lang="en-US" dirty="0" smtClean="0">
                <a:latin typeface="Gill Sans MT" panose="020B0502020104020203" pitchFamily="34" charset="0"/>
              </a:rPr>
              <a:t>boxes.</a:t>
            </a:r>
            <a:endParaRPr lang="en-US" dirty="0">
              <a:latin typeface="Gill Sans MT" panose="020B0502020104020203" pitchFamily="34" charset="0"/>
            </a:endParaRPr>
          </a:p>
        </p:txBody>
      </p:sp>
      <p:sp>
        <p:nvSpPr>
          <p:cNvPr id="3" name="Rectangle 2"/>
          <p:cNvSpPr/>
          <p:nvPr/>
        </p:nvSpPr>
        <p:spPr>
          <a:xfrm>
            <a:off x="422788" y="3674549"/>
            <a:ext cx="5004618" cy="1014380"/>
          </a:xfrm>
          <a:prstGeom prst="rect">
            <a:avLst/>
          </a:prstGeom>
        </p:spPr>
        <p:txBody>
          <a:bodyPr wrap="square">
            <a:spAutoFit/>
          </a:bodyPr>
          <a:lstStyle/>
          <a:p>
            <a:pPr>
              <a:lnSpc>
                <a:spcPct val="107000"/>
              </a:lnSpc>
              <a:spcAft>
                <a:spcPts val="600"/>
              </a:spcAft>
            </a:pPr>
            <a:r>
              <a:rPr lang="en-US" b="1" u="sng" dirty="0">
                <a:solidFill>
                  <a:srgbClr val="FF0000"/>
                </a:solidFill>
                <a:latin typeface="Gill Sans MT" panose="020B0502020104020203" pitchFamily="34" charset="0"/>
                <a:ea typeface="Calibri" panose="020F0502020204030204" pitchFamily="34" charset="0"/>
                <a:cs typeface="Times New Roman" panose="02020603050405020304" pitchFamily="18" charset="0"/>
              </a:rPr>
              <a:t>If </a:t>
            </a:r>
            <a:r>
              <a:rPr lang="en-US" b="1" u="sng" dirty="0" smtClean="0">
                <a:solidFill>
                  <a:srgbClr val="FF0000"/>
                </a:solidFill>
                <a:latin typeface="Gill Sans MT" panose="020B0502020104020203" pitchFamily="34" charset="0"/>
                <a:ea typeface="Calibri" panose="020F0502020204030204" pitchFamily="34" charset="0"/>
                <a:cs typeface="Times New Roman" panose="02020603050405020304" pitchFamily="18" charset="0"/>
              </a:rPr>
              <a:t>the </a:t>
            </a:r>
            <a:r>
              <a:rPr lang="en-US" b="1" u="sng" dirty="0">
                <a:solidFill>
                  <a:srgbClr val="FF0000"/>
                </a:solidFill>
                <a:latin typeface="Gill Sans MT" panose="020B0502020104020203" pitchFamily="34" charset="0"/>
                <a:ea typeface="Calibri" panose="020F0502020204030204" pitchFamily="34" charset="0"/>
                <a:cs typeface="Times New Roman" panose="02020603050405020304" pitchFamily="18" charset="0"/>
              </a:rPr>
              <a:t>boxes are not the required </a:t>
            </a:r>
            <a:r>
              <a:rPr lang="en-US" b="1" u="sng" dirty="0" smtClean="0">
                <a:solidFill>
                  <a:srgbClr val="FF0000"/>
                </a:solidFill>
                <a:latin typeface="Gill Sans MT" panose="020B0502020104020203" pitchFamily="34" charset="0"/>
                <a:ea typeface="Calibri" panose="020F0502020204030204" pitchFamily="34" charset="0"/>
                <a:cs typeface="Times New Roman" panose="02020603050405020304" pitchFamily="18" charset="0"/>
              </a:rPr>
              <a:t>boxes, </a:t>
            </a:r>
            <a:r>
              <a:rPr lang="en-US" b="1" u="sng" dirty="0">
                <a:solidFill>
                  <a:srgbClr val="FF0000"/>
                </a:solidFill>
                <a:latin typeface="Gill Sans MT" panose="020B0502020104020203" pitchFamily="34" charset="0"/>
                <a:ea typeface="Calibri" panose="020F0502020204030204" pitchFamily="34" charset="0"/>
                <a:cs typeface="Times New Roman" panose="02020603050405020304" pitchFamily="18" charset="0"/>
              </a:rPr>
              <a:t>listed on previous slide, the delivery person will not take them.  And, if they do, once received at warehouse they will be sent back </a:t>
            </a:r>
            <a:r>
              <a:rPr lang="en-US" b="1" u="sng" dirty="0" smtClean="0">
                <a:solidFill>
                  <a:srgbClr val="FF0000"/>
                </a:solidFill>
                <a:latin typeface="Gill Sans MT" panose="020B0502020104020203" pitchFamily="34" charset="0"/>
                <a:ea typeface="Calibri" panose="020F0502020204030204" pitchFamily="34" charset="0"/>
                <a:cs typeface="Times New Roman" panose="02020603050405020304" pitchFamily="18" charset="0"/>
              </a:rPr>
              <a:t>for correction.  </a:t>
            </a:r>
            <a:endParaRPr lang="en-US" sz="1200" dirty="0">
              <a:effectLst/>
              <a:latin typeface="Gill Sans MT" panose="020B05020201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91918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5"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0" name="Rectangle 9"/>
          <p:cNvSpPr/>
          <p:nvPr/>
        </p:nvSpPr>
        <p:spPr>
          <a:xfrm>
            <a:off x="6054674" y="3364753"/>
            <a:ext cx="160109" cy="307777"/>
          </a:xfrm>
          <a:prstGeom prst="rect">
            <a:avLst/>
          </a:prstGeom>
        </p:spPr>
        <p:txBody>
          <a:bodyPr wrap="square">
            <a:spAutoFit/>
          </a:bodyPr>
          <a:lstStyle/>
          <a:p>
            <a:r>
              <a:rPr lang="en-US" dirty="0"/>
              <a:t> </a:t>
            </a:r>
          </a:p>
        </p:txBody>
      </p:sp>
      <p:sp>
        <p:nvSpPr>
          <p:cNvPr id="9" name="Google Shape;118;p20"/>
          <p:cNvSpPr txBox="1"/>
          <p:nvPr/>
        </p:nvSpPr>
        <p:spPr>
          <a:xfrm>
            <a:off x="3281019" y="1027611"/>
            <a:ext cx="5408420" cy="2501579"/>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3600"/>
              <a:buFont typeface="Arial"/>
              <a:buNone/>
            </a:pPr>
            <a:r>
              <a:rPr lang="en-US" sz="7200" b="1" dirty="0">
                <a:solidFill>
                  <a:srgbClr val="0070C0"/>
                </a:solidFill>
                <a:latin typeface="Gill Sans MT" charset="0"/>
                <a:ea typeface="Gill Sans MT" charset="0"/>
                <a:cs typeface="Gill Sans MT" charset="0"/>
                <a:sym typeface="Oswald"/>
              </a:rPr>
              <a:t>Questions</a:t>
            </a:r>
          </a:p>
          <a:p>
            <a:pPr marL="0" marR="0" lvl="0" indent="0" algn="ctr" rtl="0">
              <a:lnSpc>
                <a:spcPct val="100000"/>
              </a:lnSpc>
              <a:spcBef>
                <a:spcPts val="0"/>
              </a:spcBef>
              <a:spcAft>
                <a:spcPts val="0"/>
              </a:spcAft>
              <a:buClr>
                <a:srgbClr val="000000"/>
              </a:buClr>
              <a:buSzPts val="3600"/>
              <a:buFont typeface="Arial"/>
              <a:buNone/>
            </a:pPr>
            <a:r>
              <a:rPr lang="en-US" sz="2000" b="1" i="0" u="none" strike="noStrike" cap="none" dirty="0">
                <a:solidFill>
                  <a:srgbClr val="0070C0"/>
                </a:solidFill>
                <a:latin typeface="Gill Sans MT" charset="0"/>
                <a:ea typeface="Gill Sans MT" charset="0"/>
                <a:cs typeface="Gill Sans MT" charset="0"/>
                <a:sym typeface="Oswald"/>
              </a:rPr>
              <a:t>Contact Delivery Services at 5-5048 or</a:t>
            </a:r>
          </a:p>
          <a:p>
            <a:pPr marL="0" marR="0" lvl="0" indent="0" algn="ctr" rtl="0">
              <a:lnSpc>
                <a:spcPct val="100000"/>
              </a:lnSpc>
              <a:spcBef>
                <a:spcPts val="0"/>
              </a:spcBef>
              <a:spcAft>
                <a:spcPts val="0"/>
              </a:spcAft>
              <a:buClr>
                <a:srgbClr val="000000"/>
              </a:buClr>
              <a:buSzPts val="3600"/>
              <a:buFont typeface="Arial"/>
              <a:buNone/>
            </a:pPr>
            <a:r>
              <a:rPr lang="en-US" sz="2000" b="1" dirty="0">
                <a:solidFill>
                  <a:srgbClr val="0070C0"/>
                </a:solidFill>
                <a:latin typeface="Gill Sans MT" charset="0"/>
                <a:ea typeface="Gill Sans MT" charset="0"/>
                <a:cs typeface="Gill Sans MT" charset="0"/>
                <a:sym typeface="Oswald"/>
                <a:hlinkClick r:id="rId3"/>
              </a:rPr>
              <a:t>DeliveryServices@columbus.k12.oh.us</a:t>
            </a:r>
            <a:endParaRPr lang="en-US" sz="2000" b="1" dirty="0">
              <a:solidFill>
                <a:srgbClr val="0070C0"/>
              </a:solidFill>
              <a:latin typeface="Gill Sans MT" charset="0"/>
              <a:ea typeface="Gill Sans MT" charset="0"/>
              <a:cs typeface="Gill Sans MT" charset="0"/>
              <a:sym typeface="Oswald"/>
            </a:endParaRPr>
          </a:p>
          <a:p>
            <a:pPr marL="0" marR="0" lvl="0" indent="0" algn="ctr" rtl="0">
              <a:lnSpc>
                <a:spcPct val="100000"/>
              </a:lnSpc>
              <a:spcBef>
                <a:spcPts val="0"/>
              </a:spcBef>
              <a:spcAft>
                <a:spcPts val="0"/>
              </a:spcAft>
              <a:buClr>
                <a:srgbClr val="000000"/>
              </a:buClr>
              <a:buSzPts val="3600"/>
              <a:buFont typeface="Arial"/>
              <a:buNone/>
            </a:pPr>
            <a:r>
              <a:rPr lang="en-US" sz="2000" b="1" i="0" u="none" strike="noStrike" cap="none" dirty="0">
                <a:solidFill>
                  <a:srgbClr val="0070C0"/>
                </a:solidFill>
                <a:latin typeface="Gill Sans MT" charset="0"/>
                <a:ea typeface="Gill Sans MT" charset="0"/>
                <a:cs typeface="Gill Sans MT" charset="0"/>
                <a:sym typeface="Oswald"/>
              </a:rPr>
              <a:t>Contact Sarah </a:t>
            </a:r>
            <a:r>
              <a:rPr lang="en-US" sz="2000" b="1" i="0" u="none" strike="noStrike" cap="none" dirty="0" err="1">
                <a:solidFill>
                  <a:srgbClr val="0070C0"/>
                </a:solidFill>
                <a:latin typeface="Gill Sans MT" charset="0"/>
                <a:ea typeface="Gill Sans MT" charset="0"/>
                <a:cs typeface="Gill Sans MT" charset="0"/>
                <a:sym typeface="Oswald"/>
              </a:rPr>
              <a:t>DeLozier</a:t>
            </a:r>
            <a:r>
              <a:rPr lang="en-US" sz="2000" b="1" i="0" u="none" strike="noStrike" cap="none" dirty="0">
                <a:solidFill>
                  <a:srgbClr val="0070C0"/>
                </a:solidFill>
                <a:latin typeface="Gill Sans MT" charset="0"/>
                <a:ea typeface="Gill Sans MT" charset="0"/>
                <a:cs typeface="Gill Sans MT" charset="0"/>
                <a:sym typeface="Oswald"/>
              </a:rPr>
              <a:t> from Digitization Office 380-997-7338 or </a:t>
            </a:r>
          </a:p>
          <a:p>
            <a:pPr marL="0" marR="0" lvl="0" indent="0" algn="ctr" rtl="0">
              <a:lnSpc>
                <a:spcPct val="100000"/>
              </a:lnSpc>
              <a:spcBef>
                <a:spcPts val="0"/>
              </a:spcBef>
              <a:spcAft>
                <a:spcPts val="0"/>
              </a:spcAft>
              <a:buClr>
                <a:srgbClr val="000000"/>
              </a:buClr>
              <a:buSzPts val="3600"/>
              <a:buFont typeface="Arial"/>
              <a:buNone/>
            </a:pPr>
            <a:r>
              <a:rPr lang="en-US" sz="2000" b="1" i="0" u="none" strike="noStrike" cap="none" dirty="0">
                <a:solidFill>
                  <a:srgbClr val="0070C0"/>
                </a:solidFill>
                <a:latin typeface="Gill Sans MT" charset="0"/>
                <a:ea typeface="Gill Sans MT" charset="0"/>
                <a:cs typeface="Gill Sans MT" charset="0"/>
                <a:sym typeface="Oswald"/>
              </a:rPr>
              <a:t>Personal Cellphone 614-266-2362</a:t>
            </a:r>
          </a:p>
          <a:p>
            <a:pPr marL="0" marR="0" lvl="0" indent="0" algn="ctr" rtl="0">
              <a:lnSpc>
                <a:spcPct val="100000"/>
              </a:lnSpc>
              <a:spcBef>
                <a:spcPts val="0"/>
              </a:spcBef>
              <a:spcAft>
                <a:spcPts val="0"/>
              </a:spcAft>
              <a:buClr>
                <a:srgbClr val="000000"/>
              </a:buClr>
              <a:buSzPts val="3600"/>
              <a:buFont typeface="Arial"/>
              <a:buNone/>
            </a:pPr>
            <a:r>
              <a:rPr lang="en-US" sz="2000" b="1" dirty="0">
                <a:solidFill>
                  <a:srgbClr val="0070C0"/>
                </a:solidFill>
                <a:latin typeface="Gill Sans MT" charset="0"/>
                <a:ea typeface="Gill Sans MT" charset="0"/>
                <a:cs typeface="Gill Sans MT" charset="0"/>
                <a:sym typeface="Oswald"/>
                <a:hlinkClick r:id="rId4"/>
              </a:rPr>
              <a:t>sdelozier@columbus.k12.oh.us</a:t>
            </a:r>
            <a:endParaRPr sz="2000" b="1" i="0" u="none" strike="noStrike" cap="none" dirty="0">
              <a:solidFill>
                <a:srgbClr val="0070C0"/>
              </a:solidFill>
              <a:latin typeface="Gill Sans MT" charset="0"/>
              <a:ea typeface="Gill Sans MT" charset="0"/>
              <a:cs typeface="Gill Sans MT" charset="0"/>
              <a:sym typeface="Oswald"/>
            </a:endParaRPr>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1" name="Picture 1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76450" y="1155646"/>
            <a:ext cx="2527598" cy="2543009"/>
          </a:xfrm>
          <a:prstGeom prst="rect">
            <a:avLst/>
          </a:prstGeom>
        </p:spPr>
      </p:pic>
    </p:spTree>
    <p:extLst>
      <p:ext uri="{BB962C8B-B14F-4D97-AF65-F5344CB8AC3E}">
        <p14:creationId xmlns:p14="http://schemas.microsoft.com/office/powerpoint/2010/main" val="2117918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600" dirty="0">
                <a:solidFill>
                  <a:srgbClr val="3C78D8"/>
                </a:solidFill>
                <a:latin typeface="Gill Sans" charset="0"/>
                <a:ea typeface="Gill Sans" charset="0"/>
                <a:cs typeface="Gill Sans" charset="0"/>
                <a:sym typeface="Oswald"/>
              </a:rPr>
              <a:t>Understanding Document Destruction and Record Retention</a:t>
            </a:r>
            <a:endParaRPr sz="3600" i="0" u="none" strike="noStrike" cap="none" dirty="0">
              <a:solidFill>
                <a:srgbClr val="3C78D8"/>
              </a:solidFill>
              <a:latin typeface="Gill Sans" charset="0"/>
              <a:ea typeface="Gill Sans" charset="0"/>
              <a:cs typeface="Gill Sans" charset="0"/>
              <a:sym typeface="Oswald"/>
            </a:endParaRPr>
          </a:p>
        </p:txBody>
      </p:sp>
      <p:sp>
        <p:nvSpPr>
          <p:cNvPr id="10" name="Google Shape;180;p26"/>
          <p:cNvSpPr txBox="1"/>
          <p:nvPr/>
        </p:nvSpPr>
        <p:spPr>
          <a:xfrm>
            <a:off x="559952" y="1507850"/>
            <a:ext cx="8193052" cy="3230100"/>
          </a:xfrm>
          <a:prstGeom prst="rect">
            <a:avLst/>
          </a:prstGeom>
          <a:noFill/>
          <a:ln>
            <a:noFill/>
          </a:ln>
        </p:spPr>
        <p:txBody>
          <a:bodyPr spcFirstLastPara="1" wrap="square" lIns="91425" tIns="91425" rIns="91425" bIns="91425" anchor="t" anchorCtr="0">
            <a:noAutofit/>
          </a:bodyPr>
          <a:lstStyle/>
          <a:p>
            <a:r>
              <a:rPr lang="en-US" b="1" dirty="0">
                <a:latin typeface="Gill Sans MT" panose="020B0502020104020203" pitchFamily="34" charset="0"/>
              </a:rPr>
              <a:t>General Description of Document Destruction as a whole</a:t>
            </a:r>
          </a:p>
          <a:p>
            <a:r>
              <a:rPr lang="en-US" b="1" dirty="0">
                <a:latin typeface="Gill Sans MT"/>
              </a:rPr>
              <a:t>WHAT:</a:t>
            </a:r>
            <a:r>
              <a:rPr lang="en-US" dirty="0">
                <a:latin typeface="Gill Sans MT"/>
              </a:rPr>
              <a:t> </a:t>
            </a:r>
            <a:r>
              <a:rPr lang="en-US" dirty="0">
                <a:solidFill>
                  <a:schemeClr val="tx1"/>
                </a:solidFill>
                <a:latin typeface="Gill Sans MT"/>
              </a:rPr>
              <a:t>Any document that reaches the time allowed for destruction, per the Records Retention document,  must always be accounted for through documentation.  Different categories of records need to be retained for different amounts of time.  Each category of documents </a:t>
            </a:r>
            <a:r>
              <a:rPr lang="en-US" dirty="0">
                <a:latin typeface="Gill Sans MT"/>
              </a:rPr>
              <a:t>has its own Schedule # and Retention Period.  Before </a:t>
            </a:r>
            <a:r>
              <a:rPr lang="en-US" dirty="0" smtClean="0">
                <a:latin typeface="Gill Sans MT"/>
              </a:rPr>
              <a:t>shredding anything</a:t>
            </a:r>
            <a:r>
              <a:rPr lang="en-US" dirty="0">
                <a:latin typeface="Gill Sans MT"/>
              </a:rPr>
              <a:t>, </a:t>
            </a:r>
            <a:r>
              <a:rPr lang="en-US" dirty="0" smtClean="0">
                <a:latin typeface="Gill Sans MT"/>
              </a:rPr>
              <a:t>first </a:t>
            </a:r>
            <a:r>
              <a:rPr lang="en-US" dirty="0">
                <a:latin typeface="Gill Sans MT"/>
              </a:rPr>
              <a:t>review the Record Retention Schedule to ensure that items are being kept the appropriate amount of time, and not destroyed before it is approved to do so.  </a:t>
            </a:r>
            <a:endParaRPr lang="en-US" dirty="0">
              <a:latin typeface="Gill Sans MT" panose="020B0502020104020203" pitchFamily="34" charset="0"/>
            </a:endParaRPr>
          </a:p>
          <a:p>
            <a:endParaRPr lang="en-US" b="1" dirty="0"/>
          </a:p>
          <a:p>
            <a:r>
              <a:rPr lang="en-US" b="1" dirty="0"/>
              <a:t>How: Example of how to interpret Record Retention Schedule</a:t>
            </a:r>
            <a:r>
              <a:rPr lang="en-US" b="1" dirty="0" smtClean="0"/>
              <a:t>: The school’s Visitor Log, that is maintained by main office, is used for anyone that is signing into, or out of, the school at any given time.  According to the Record Retention Schedule, the Schedule Number for the Visitor Log is #133.  The retention period for these forms is One School Year. Those logs must be maintained for that amount of time, after which they can be destroyed.  It is always important to refer to the Record Retention Schedule before destroying any document.  If the school is under audit/inspection, they will ask for those documents.</a:t>
            </a:r>
            <a:endParaRPr lang="en-US" dirty="0">
              <a:latin typeface="Gill Sans MT" panose="020B0502020104020203" pitchFamily="34"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600" dirty="0">
                <a:solidFill>
                  <a:srgbClr val="0070C0"/>
                </a:solidFill>
                <a:latin typeface="Gill Sans" charset="0"/>
                <a:ea typeface="Gill Sans" charset="0"/>
                <a:cs typeface="Gill Sans" charset="0"/>
                <a:sym typeface="Oswald"/>
              </a:rPr>
              <a:t>Record Retention Schedule</a:t>
            </a:r>
            <a:endParaRPr sz="3600" i="0" u="none" strike="noStrike" cap="none" dirty="0">
              <a:solidFill>
                <a:srgbClr val="0070C0"/>
              </a:solidFill>
              <a:latin typeface="Gill Sans" charset="0"/>
              <a:ea typeface="Gill Sans" charset="0"/>
              <a:cs typeface="Gill Sans" charset="0"/>
              <a:sym typeface="Oswald"/>
            </a:endParaRPr>
          </a:p>
        </p:txBody>
      </p:sp>
      <p:sp>
        <p:nvSpPr>
          <p:cNvPr id="10" name="Google Shape;180;p26"/>
          <p:cNvSpPr txBox="1"/>
          <p:nvPr/>
        </p:nvSpPr>
        <p:spPr>
          <a:xfrm>
            <a:off x="559952" y="1507850"/>
            <a:ext cx="8193052" cy="3230100"/>
          </a:xfrm>
          <a:prstGeom prst="rect">
            <a:avLst/>
          </a:prstGeom>
          <a:noFill/>
          <a:ln>
            <a:noFill/>
          </a:ln>
        </p:spPr>
        <p:txBody>
          <a:bodyPr spcFirstLastPara="1" wrap="square" lIns="91425" tIns="91425" rIns="91425" bIns="91425" anchor="t" anchorCtr="0">
            <a:noAutofit/>
          </a:bodyPr>
          <a:lstStyle/>
          <a:p>
            <a:pPr marL="457200" indent="-457200">
              <a:buFont typeface="Arial" charset="0"/>
              <a:buChar char="•"/>
            </a:pPr>
            <a:r>
              <a:rPr lang="en-US" dirty="0" smtClean="0">
                <a:latin typeface="Gill Sans MT"/>
                <a:ea typeface="Gill Sans MT" charset="0"/>
                <a:cs typeface="Gill Sans MT" charset="0"/>
              </a:rPr>
              <a:t>The Record Retention Schedule provides information about the schedule </a:t>
            </a:r>
            <a:r>
              <a:rPr lang="en-US" dirty="0">
                <a:latin typeface="Gill Sans MT"/>
                <a:ea typeface="Gill Sans MT" charset="0"/>
                <a:cs typeface="Gill Sans MT" charset="0"/>
              </a:rPr>
              <a:t>type, a description, and how long records need retained. </a:t>
            </a:r>
            <a:r>
              <a:rPr lang="en-US" dirty="0" smtClean="0">
                <a:latin typeface="Gill Sans MT"/>
                <a:ea typeface="Gill Sans MT" charset="0"/>
                <a:cs typeface="Gill Sans MT" charset="0"/>
              </a:rPr>
              <a:t>This document can be found on the CCS Dashboard.</a:t>
            </a:r>
            <a:endParaRPr lang="en-US" dirty="0">
              <a:latin typeface="Gill Sans MT" charset="0"/>
              <a:ea typeface="Gill Sans MT" charset="0"/>
              <a:cs typeface="Gill Sans MT"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
        <p:nvSpPr>
          <p:cNvPr id="3" name="TextBox 2"/>
          <p:cNvSpPr txBox="1"/>
          <p:nvPr/>
        </p:nvSpPr>
        <p:spPr>
          <a:xfrm>
            <a:off x="5663381" y="2125661"/>
            <a:ext cx="3226357" cy="2246769"/>
          </a:xfrm>
          <a:prstGeom prst="rect">
            <a:avLst/>
          </a:prstGeom>
          <a:noFill/>
        </p:spPr>
        <p:txBody>
          <a:bodyPr wrap="square" rtlCol="0">
            <a:spAutoFit/>
          </a:bodyPr>
          <a:lstStyle/>
          <a:p>
            <a:r>
              <a:rPr lang="en-US" dirty="0">
                <a:solidFill>
                  <a:srgbClr val="0070C0"/>
                </a:solidFill>
                <a:latin typeface="Gill Sans MT" panose="020B0502020104020203" pitchFamily="34" charset="0"/>
              </a:rPr>
              <a:t>The only items that </a:t>
            </a:r>
            <a:r>
              <a:rPr lang="en-US" dirty="0" smtClean="0">
                <a:solidFill>
                  <a:srgbClr val="0070C0"/>
                </a:solidFill>
                <a:latin typeface="Gill Sans MT" panose="020B0502020104020203" pitchFamily="34" charset="0"/>
              </a:rPr>
              <a:t>are to be shred </a:t>
            </a:r>
            <a:r>
              <a:rPr lang="en-US" dirty="0">
                <a:solidFill>
                  <a:srgbClr val="0070C0"/>
                </a:solidFill>
                <a:latin typeface="Gill Sans MT" panose="020B0502020104020203" pitchFamily="34" charset="0"/>
              </a:rPr>
              <a:t>during this process are student Writing Portfolios.  Those are not contained within the Record Retention Schedule and may be shred when student is inactive. </a:t>
            </a:r>
            <a:r>
              <a:rPr lang="en-US" dirty="0" smtClean="0">
                <a:solidFill>
                  <a:srgbClr val="0070C0"/>
                </a:solidFill>
                <a:latin typeface="Gill Sans MT" panose="020B0502020104020203" pitchFamily="34" charset="0"/>
              </a:rPr>
              <a:t>This </a:t>
            </a:r>
            <a:r>
              <a:rPr lang="en-US" dirty="0">
                <a:solidFill>
                  <a:srgbClr val="0070C0"/>
                </a:solidFill>
                <a:latin typeface="Gill Sans MT" panose="020B0502020104020203" pitchFamily="34" charset="0"/>
              </a:rPr>
              <a:t>information </a:t>
            </a:r>
            <a:r>
              <a:rPr lang="en-US" dirty="0" smtClean="0">
                <a:solidFill>
                  <a:srgbClr val="0070C0"/>
                </a:solidFill>
                <a:latin typeface="Gill Sans MT" panose="020B0502020104020203" pitchFamily="34" charset="0"/>
              </a:rPr>
              <a:t>is here </a:t>
            </a:r>
            <a:r>
              <a:rPr lang="en-US" dirty="0">
                <a:solidFill>
                  <a:srgbClr val="0070C0"/>
                </a:solidFill>
                <a:latin typeface="Gill Sans MT" panose="020B0502020104020203" pitchFamily="34" charset="0"/>
              </a:rPr>
              <a:t>to explain the whole process in case </a:t>
            </a:r>
            <a:r>
              <a:rPr lang="en-US" dirty="0" smtClean="0">
                <a:solidFill>
                  <a:srgbClr val="0070C0"/>
                </a:solidFill>
                <a:latin typeface="Gill Sans MT" panose="020B0502020104020203" pitchFamily="34" charset="0"/>
              </a:rPr>
              <a:t>there is a </a:t>
            </a:r>
            <a:r>
              <a:rPr lang="en-US" dirty="0">
                <a:solidFill>
                  <a:srgbClr val="0070C0"/>
                </a:solidFill>
                <a:latin typeface="Gill Sans MT" panose="020B0502020104020203" pitchFamily="34" charset="0"/>
              </a:rPr>
              <a:t>need to shred other documents unrelated to Processing Records to be Digitized.</a:t>
            </a:r>
          </a:p>
        </p:txBody>
      </p:sp>
      <p:pic>
        <p:nvPicPr>
          <p:cNvPr id="4" name="Picture 3"/>
          <p:cNvPicPr>
            <a:picLocks noChangeAspect="1"/>
          </p:cNvPicPr>
          <p:nvPr/>
        </p:nvPicPr>
        <p:blipFill>
          <a:blip r:embed="rId5"/>
          <a:stretch>
            <a:fillRect/>
          </a:stretch>
        </p:blipFill>
        <p:spPr>
          <a:xfrm>
            <a:off x="601585" y="2404495"/>
            <a:ext cx="5020163" cy="1231102"/>
          </a:xfrm>
          <a:prstGeom prst="rect">
            <a:avLst/>
          </a:prstGeom>
        </p:spPr>
      </p:pic>
    </p:spTree>
    <p:extLst>
      <p:ext uri="{BB962C8B-B14F-4D97-AF65-F5344CB8AC3E}">
        <p14:creationId xmlns:p14="http://schemas.microsoft.com/office/powerpoint/2010/main" val="14563851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600" dirty="0">
                <a:solidFill>
                  <a:srgbClr val="0070C0"/>
                </a:solidFill>
                <a:latin typeface="Gill Sans" charset="0"/>
                <a:ea typeface="Gill Sans" charset="0"/>
                <a:cs typeface="Gill Sans" charset="0"/>
                <a:sym typeface="Oswald"/>
              </a:rPr>
              <a:t>Record Retention Schedule</a:t>
            </a:r>
            <a:endParaRPr sz="3600" i="0" u="none" strike="noStrike" cap="none" dirty="0">
              <a:solidFill>
                <a:srgbClr val="0070C0"/>
              </a:solidFill>
              <a:latin typeface="Gill Sans" charset="0"/>
              <a:ea typeface="Gill Sans" charset="0"/>
              <a:cs typeface="Gill Sans" charset="0"/>
              <a:sym typeface="Oswald"/>
            </a:endParaRPr>
          </a:p>
        </p:txBody>
      </p:sp>
      <p:sp>
        <p:nvSpPr>
          <p:cNvPr id="10" name="Google Shape;180;p26"/>
          <p:cNvSpPr txBox="1"/>
          <p:nvPr/>
        </p:nvSpPr>
        <p:spPr>
          <a:xfrm>
            <a:off x="559952" y="1548449"/>
            <a:ext cx="8193052" cy="3230100"/>
          </a:xfrm>
          <a:prstGeom prst="rect">
            <a:avLst/>
          </a:prstGeom>
          <a:noFill/>
          <a:ln>
            <a:noFill/>
          </a:ln>
        </p:spPr>
        <p:txBody>
          <a:bodyPr spcFirstLastPara="1" wrap="square" lIns="91425" tIns="91425" rIns="91425" bIns="91425" anchor="t" anchorCtr="0">
            <a:noAutofit/>
          </a:bodyPr>
          <a:lstStyle/>
          <a:p>
            <a:pPr marL="457200" indent="-457200">
              <a:buFont typeface="Arial" charset="0"/>
              <a:buChar char="•"/>
            </a:pPr>
            <a:endParaRPr lang="en-US" dirty="0">
              <a:latin typeface="Gill Sans MT" charset="0"/>
              <a:ea typeface="Gill Sans MT" charset="0"/>
              <a:cs typeface="Gill Sans MT"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53026" y="1620385"/>
            <a:ext cx="5019675" cy="2752725"/>
          </a:xfrm>
          <a:prstGeom prst="rect">
            <a:avLst/>
          </a:prstGeom>
        </p:spPr>
      </p:pic>
      <p:sp>
        <p:nvSpPr>
          <p:cNvPr id="5" name="Left Arrow 4"/>
          <p:cNvSpPr/>
          <p:nvPr/>
        </p:nvSpPr>
        <p:spPr>
          <a:xfrm>
            <a:off x="2718440" y="3163499"/>
            <a:ext cx="2861187" cy="470897"/>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174658" y="1691148"/>
            <a:ext cx="2578346" cy="1600438"/>
          </a:xfrm>
          <a:prstGeom prst="rect">
            <a:avLst/>
          </a:prstGeom>
          <a:noFill/>
        </p:spPr>
        <p:txBody>
          <a:bodyPr wrap="square" rtlCol="0">
            <a:spAutoFit/>
          </a:bodyPr>
          <a:lstStyle/>
          <a:p>
            <a:r>
              <a:rPr lang="en-US" dirty="0" smtClean="0">
                <a:latin typeface="Gill Sans MT" panose="020B0502020104020203" pitchFamily="34" charset="0"/>
              </a:rPr>
              <a:t>A copy of the Record Retention Schedule can be found here.  Follow the same steps that were taken to locate the Document Destruction “Shred” Label, and that is where to locate this document.</a:t>
            </a:r>
            <a:endParaRPr lang="en-US" dirty="0">
              <a:latin typeface="Gill Sans MT" panose="020B0502020104020203" pitchFamily="34" charset="0"/>
            </a:endParaRPr>
          </a:p>
        </p:txBody>
      </p:sp>
    </p:spTree>
    <p:extLst>
      <p:ext uri="{BB962C8B-B14F-4D97-AF65-F5344CB8AC3E}">
        <p14:creationId xmlns:p14="http://schemas.microsoft.com/office/powerpoint/2010/main" val="1655980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4"/>
            <a:ext cx="7399932" cy="667693"/>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600" dirty="0">
                <a:solidFill>
                  <a:srgbClr val="0070C0"/>
                </a:solidFill>
                <a:latin typeface="Gill Sans" charset="0"/>
                <a:ea typeface="Gill Sans" charset="0"/>
                <a:cs typeface="Gill Sans" charset="0"/>
                <a:sym typeface="Oswald"/>
              </a:rPr>
              <a:t>Document Destruction: Required Materials</a:t>
            </a:r>
            <a:endParaRPr sz="3600" i="0" u="none" strike="noStrike" cap="none" dirty="0">
              <a:solidFill>
                <a:srgbClr val="0070C0"/>
              </a:solidFill>
              <a:latin typeface="Gill Sans" charset="0"/>
              <a:ea typeface="Gill Sans" charset="0"/>
              <a:cs typeface="Gill Sans" charset="0"/>
              <a:sym typeface="Oswald"/>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pic>
        <p:nvPicPr>
          <p:cNvPr id="4" name="Picture 3"/>
          <p:cNvPicPr>
            <a:picLocks noChangeAspect="1"/>
          </p:cNvPicPr>
          <p:nvPr/>
        </p:nvPicPr>
        <p:blipFill>
          <a:blip r:embed="rId5"/>
          <a:stretch>
            <a:fillRect/>
          </a:stretch>
        </p:blipFill>
        <p:spPr>
          <a:xfrm>
            <a:off x="2061812" y="2025445"/>
            <a:ext cx="3506390" cy="1922859"/>
          </a:xfrm>
          <a:prstGeom prst="rect">
            <a:avLst/>
          </a:prstGeom>
        </p:spPr>
      </p:pic>
      <p:sp>
        <p:nvSpPr>
          <p:cNvPr id="5" name="Left Arrow 4"/>
          <p:cNvSpPr/>
          <p:nvPr/>
        </p:nvSpPr>
        <p:spPr>
          <a:xfrm>
            <a:off x="4226210" y="2438399"/>
            <a:ext cx="963562" cy="12782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6" name="TextBox 5"/>
          <p:cNvSpPr txBox="1"/>
          <p:nvPr/>
        </p:nvSpPr>
        <p:spPr>
          <a:xfrm>
            <a:off x="5338916" y="1435510"/>
            <a:ext cx="3480619" cy="3108543"/>
          </a:xfrm>
          <a:prstGeom prst="rect">
            <a:avLst/>
          </a:prstGeom>
          <a:noFill/>
        </p:spPr>
        <p:txBody>
          <a:bodyPr wrap="square" rtlCol="0">
            <a:spAutoFit/>
          </a:bodyPr>
          <a:lstStyle/>
          <a:p>
            <a:r>
              <a:rPr lang="en-US" dirty="0" smtClean="0"/>
              <a:t>A copy </a:t>
            </a:r>
            <a:r>
              <a:rPr lang="en-US" dirty="0"/>
              <a:t>of </a:t>
            </a:r>
            <a:r>
              <a:rPr lang="en-US" dirty="0" smtClean="0"/>
              <a:t>the Shred </a:t>
            </a:r>
            <a:r>
              <a:rPr lang="en-US" dirty="0"/>
              <a:t>Label can be found on the CCS Intranet by selecting Departments and scrolling down to the Warehousing Textbooks section.</a:t>
            </a:r>
          </a:p>
          <a:p>
            <a:endParaRPr lang="en-US" dirty="0"/>
          </a:p>
          <a:p>
            <a:r>
              <a:rPr lang="en-US" dirty="0"/>
              <a:t>The labels that are to be used are the Avery 8126 Internet Shipping Labels. They are “half sheet labels”, meaning 2 per sheet. These can be ordered from Friends, and cost is $7.20 for box of 50 sheets. (price subject to change)</a:t>
            </a:r>
          </a:p>
          <a:p>
            <a:endParaRPr lang="en-US" dirty="0"/>
          </a:p>
          <a:p>
            <a:r>
              <a:rPr lang="en-US" dirty="0"/>
              <a:t>Each box should have only 1 of these labels attached to either end of the box.</a:t>
            </a:r>
          </a:p>
        </p:txBody>
      </p:sp>
    </p:spTree>
    <p:extLst>
      <p:ext uri="{BB962C8B-B14F-4D97-AF65-F5344CB8AC3E}">
        <p14:creationId xmlns:p14="http://schemas.microsoft.com/office/powerpoint/2010/main" val="3420312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600" dirty="0">
                <a:solidFill>
                  <a:srgbClr val="0070C0"/>
                </a:solidFill>
                <a:latin typeface="Gill Sans" charset="0"/>
                <a:ea typeface="Gill Sans" charset="0"/>
                <a:cs typeface="Gill Sans" charset="0"/>
                <a:sym typeface="Oswald"/>
              </a:rPr>
              <a:t>Document Destruction Supplies</a:t>
            </a:r>
            <a:endParaRPr sz="3600" i="0" u="none" strike="noStrike" cap="none" dirty="0">
              <a:solidFill>
                <a:srgbClr val="0070C0"/>
              </a:solidFill>
              <a:latin typeface="Gill Sans" charset="0"/>
              <a:ea typeface="Gill Sans" charset="0"/>
              <a:cs typeface="Gill Sans" charset="0"/>
              <a:sym typeface="Oswald"/>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
        <p:nvSpPr>
          <p:cNvPr id="2" name="TextBox 1"/>
          <p:cNvSpPr txBox="1"/>
          <p:nvPr/>
        </p:nvSpPr>
        <p:spPr>
          <a:xfrm>
            <a:off x="5692877" y="1351111"/>
            <a:ext cx="3196861" cy="1384995"/>
          </a:xfrm>
          <a:prstGeom prst="rect">
            <a:avLst/>
          </a:prstGeom>
          <a:noFill/>
        </p:spPr>
        <p:txBody>
          <a:bodyPr wrap="square" rtlCol="0">
            <a:spAutoFit/>
          </a:bodyPr>
          <a:lstStyle/>
          <a:p>
            <a:r>
              <a:rPr lang="en-US" dirty="0" smtClean="0">
                <a:latin typeface="Gill Sans MT" panose="020B0502020104020203" pitchFamily="34" charset="0"/>
              </a:rPr>
              <a:t>The label </a:t>
            </a:r>
            <a:r>
              <a:rPr lang="en-US" dirty="0">
                <a:latin typeface="Gill Sans MT" panose="020B0502020104020203" pitchFamily="34" charset="0"/>
              </a:rPr>
              <a:t>format may change over time, but </a:t>
            </a:r>
            <a:r>
              <a:rPr lang="en-US" dirty="0" smtClean="0">
                <a:latin typeface="Gill Sans MT" panose="020B0502020104020203" pitchFamily="34" charset="0"/>
              </a:rPr>
              <a:t>the information required should stay the same. For </a:t>
            </a:r>
            <a:r>
              <a:rPr lang="en-US" dirty="0">
                <a:latin typeface="Gill Sans MT" panose="020B0502020104020203" pitchFamily="34" charset="0"/>
              </a:rPr>
              <a:t>any questions about the template, or information that is needed, </a:t>
            </a:r>
            <a:r>
              <a:rPr lang="en-US" dirty="0" smtClean="0">
                <a:latin typeface="Gill Sans MT" panose="020B0502020104020203" pitchFamily="34" charset="0"/>
              </a:rPr>
              <a:t>please contact </a:t>
            </a:r>
            <a:r>
              <a:rPr lang="en-US" dirty="0">
                <a:latin typeface="Gill Sans MT" panose="020B0502020104020203" pitchFamily="34" charset="0"/>
              </a:rPr>
              <a:t>Delivery Services</a:t>
            </a:r>
            <a:r>
              <a:rPr lang="en-US" dirty="0" smtClean="0">
                <a:latin typeface="Gill Sans MT" panose="020B0502020104020203" pitchFamily="34" charset="0"/>
              </a:rPr>
              <a:t>.</a:t>
            </a:r>
          </a:p>
          <a:p>
            <a:endParaRPr lang="en-US" dirty="0">
              <a:latin typeface="Gill Sans MT" panose="020B0502020104020203" pitchFamily="34" charset="0"/>
            </a:endParaRPr>
          </a:p>
        </p:txBody>
      </p:sp>
      <p:pic>
        <p:nvPicPr>
          <p:cNvPr id="3" name="Picture 2"/>
          <p:cNvPicPr>
            <a:picLocks noChangeAspect="1"/>
          </p:cNvPicPr>
          <p:nvPr/>
        </p:nvPicPr>
        <p:blipFill>
          <a:blip r:embed="rId5"/>
          <a:stretch>
            <a:fillRect/>
          </a:stretch>
        </p:blipFill>
        <p:spPr>
          <a:xfrm>
            <a:off x="342486" y="1329216"/>
            <a:ext cx="5215800" cy="3577073"/>
          </a:xfrm>
          <a:prstGeom prst="rect">
            <a:avLst/>
          </a:prstGeom>
        </p:spPr>
      </p:pic>
      <p:sp>
        <p:nvSpPr>
          <p:cNvPr id="4" name="TextBox 3"/>
          <p:cNvSpPr txBox="1"/>
          <p:nvPr/>
        </p:nvSpPr>
        <p:spPr>
          <a:xfrm>
            <a:off x="5761703" y="2736106"/>
            <a:ext cx="2979174" cy="1815882"/>
          </a:xfrm>
          <a:prstGeom prst="rect">
            <a:avLst/>
          </a:prstGeom>
          <a:noFill/>
        </p:spPr>
        <p:txBody>
          <a:bodyPr wrap="square" rtlCol="0">
            <a:spAutoFit/>
          </a:bodyPr>
          <a:lstStyle/>
          <a:p>
            <a:r>
              <a:rPr lang="en-US" dirty="0" smtClean="0">
                <a:latin typeface="Gill Sans MT" panose="020B0502020104020203" pitchFamily="34" charset="0"/>
              </a:rPr>
              <a:t>After detailed description is typed on label, at the bottom of the description box type “DESTROY (date to be destroyed)” as large as space will allow, like pictured in sample.  This makes it easily known when that box can be destroyed and easier on the warehouse.</a:t>
            </a:r>
            <a:endParaRPr lang="en-US" dirty="0">
              <a:latin typeface="Gill Sans MT" panose="020B0502020104020203" pitchFamily="34" charset="0"/>
            </a:endParaRPr>
          </a:p>
        </p:txBody>
      </p:sp>
    </p:spTree>
    <p:extLst>
      <p:ext uri="{BB962C8B-B14F-4D97-AF65-F5344CB8AC3E}">
        <p14:creationId xmlns:p14="http://schemas.microsoft.com/office/powerpoint/2010/main" val="3555505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600" dirty="0">
                <a:solidFill>
                  <a:srgbClr val="0070C0"/>
                </a:solidFill>
                <a:latin typeface="Gill Sans" charset="0"/>
                <a:ea typeface="Gill Sans" charset="0"/>
                <a:cs typeface="Gill Sans" charset="0"/>
                <a:sym typeface="Oswald"/>
              </a:rPr>
              <a:t>Document Destruction Supplies</a:t>
            </a:r>
            <a:endParaRPr sz="3600" i="0" u="none" strike="noStrike" cap="none" dirty="0">
              <a:solidFill>
                <a:srgbClr val="0070C0"/>
              </a:solidFill>
              <a:latin typeface="Gill Sans" charset="0"/>
              <a:ea typeface="Gill Sans" charset="0"/>
              <a:cs typeface="Gill Sans" charset="0"/>
              <a:sym typeface="Oswald"/>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
        <p:nvSpPr>
          <p:cNvPr id="2" name="Rectangle 1"/>
          <p:cNvSpPr/>
          <p:nvPr/>
        </p:nvSpPr>
        <p:spPr>
          <a:xfrm>
            <a:off x="639097" y="1620385"/>
            <a:ext cx="6853084" cy="2046651"/>
          </a:xfrm>
          <a:prstGeom prst="rect">
            <a:avLst/>
          </a:prstGeom>
        </p:spPr>
        <p:txBody>
          <a:bodyPr wrap="square">
            <a:spAutoFit/>
          </a:bodyPr>
          <a:lstStyle/>
          <a:p>
            <a:pPr>
              <a:lnSpc>
                <a:spcPct val="107000"/>
              </a:lnSpc>
              <a:spcAft>
                <a:spcPts val="800"/>
              </a:spcAft>
            </a:pPr>
            <a:r>
              <a:rPr lang="en-US" dirty="0">
                <a:latin typeface="Gill Sans MT" panose="020B0502020104020203" pitchFamily="34" charset="0"/>
                <a:ea typeface="Calibri" panose="020F0502020204030204" pitchFamily="34" charset="0"/>
                <a:cs typeface="Times New Roman" panose="02020603050405020304" pitchFamily="18" charset="0"/>
              </a:rPr>
              <a:t>The box that is </a:t>
            </a:r>
            <a:r>
              <a:rPr lang="en-US" b="1" dirty="0">
                <a:latin typeface="Gill Sans MT" panose="020B0502020104020203" pitchFamily="34" charset="0"/>
                <a:ea typeface="Calibri" panose="020F0502020204030204" pitchFamily="34" charset="0"/>
                <a:cs typeface="Times New Roman" panose="02020603050405020304" pitchFamily="18" charset="0"/>
              </a:rPr>
              <a:t>required </a:t>
            </a:r>
            <a:r>
              <a:rPr lang="en-US" dirty="0">
                <a:latin typeface="Gill Sans MT" panose="020B0502020104020203" pitchFamily="34" charset="0"/>
                <a:ea typeface="Calibri" panose="020F0502020204030204" pitchFamily="34" charset="0"/>
                <a:cs typeface="Times New Roman" panose="02020603050405020304" pitchFamily="18" charset="0"/>
              </a:rPr>
              <a:t>by the warehouse for Document Destruction can be ordered from the Warehouse, directly, using:</a:t>
            </a:r>
            <a:endParaRPr lang="en-US" sz="1200" dirty="0">
              <a:latin typeface="Gill Sans MT" panose="020B0502020104020203"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Gill Sans MT" panose="020B0502020104020203" pitchFamily="34" charset="0"/>
                <a:ea typeface="Calibri" panose="020F0502020204030204" pitchFamily="34" charset="0"/>
                <a:cs typeface="Times New Roman" panose="02020603050405020304" pitchFamily="18" charset="0"/>
              </a:rPr>
              <a:t>Order Number: 800005       General Purpose Box         </a:t>
            </a:r>
            <a:r>
              <a:rPr lang="en-US" dirty="0" err="1">
                <a:latin typeface="Gill Sans MT" panose="020B0502020104020203" pitchFamily="34" charset="0"/>
                <a:ea typeface="Calibri" panose="020F0502020204030204" pitchFamily="34" charset="0"/>
                <a:cs typeface="Times New Roman" panose="02020603050405020304" pitchFamily="18" charset="0"/>
              </a:rPr>
              <a:t>Box</a:t>
            </a:r>
            <a:r>
              <a:rPr lang="en-US" dirty="0">
                <a:latin typeface="Gill Sans MT" panose="020B0502020104020203" pitchFamily="34" charset="0"/>
                <a:ea typeface="Calibri" panose="020F0502020204030204" pitchFamily="34" charset="0"/>
                <a:cs typeface="Times New Roman" panose="02020603050405020304" pitchFamily="18" charset="0"/>
              </a:rPr>
              <a:t> size: 18”L x 12”W x 10”H    25 per bundle for $20 (Price Subject to Change)</a:t>
            </a:r>
            <a:endParaRPr lang="en-US" sz="1200" dirty="0">
              <a:latin typeface="Gill Sans MT" panose="020B0502020104020203"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smtClean="0">
                <a:latin typeface="Gill Sans MT" panose="020B0502020104020203" pitchFamily="34" charset="0"/>
                <a:ea typeface="Calibri" panose="020F0502020204030204" pitchFamily="34" charset="0"/>
                <a:cs typeface="Times New Roman" panose="02020603050405020304" pitchFamily="18" charset="0"/>
              </a:rPr>
              <a:t>If ordering from Friends:</a:t>
            </a:r>
            <a:endParaRPr lang="en-US" dirty="0">
              <a:latin typeface="Gill Sans MT" panose="020B0502020104020203" pitchFamily="34" charset="0"/>
              <a:ea typeface="Calibri" panose="020F0502020204030204" pitchFamily="34" charset="0"/>
              <a:cs typeface="Times New Roman" panose="02020603050405020304" pitchFamily="18" charset="0"/>
            </a:endParaRPr>
          </a:p>
          <a:p>
            <a:pPr>
              <a:lnSpc>
                <a:spcPct val="107000"/>
              </a:lnSpc>
            </a:pPr>
            <a:r>
              <a:rPr lang="en-US" dirty="0">
                <a:latin typeface="Gill Sans MT" panose="020B0502020104020203" pitchFamily="34" charset="0"/>
                <a:ea typeface="Calibri" panose="020F0502020204030204" pitchFamily="34" charset="0"/>
                <a:cs typeface="Times New Roman" panose="02020603050405020304" pitchFamily="18" charset="0"/>
              </a:rPr>
              <a:t>Order Number: BOX181210R</a:t>
            </a:r>
            <a:endParaRPr lang="en-US" sz="1200" dirty="0">
              <a:latin typeface="Gill Sans MT" panose="020B0502020104020203" pitchFamily="34" charset="0"/>
              <a:ea typeface="Calibri" panose="020F0502020204030204" pitchFamily="34" charset="0"/>
              <a:cs typeface="Times New Roman" panose="02020603050405020304" pitchFamily="18" charset="0"/>
            </a:endParaRPr>
          </a:p>
          <a:p>
            <a:pPr>
              <a:lnSpc>
                <a:spcPct val="107000"/>
              </a:lnSpc>
            </a:pPr>
            <a:r>
              <a:rPr lang="en-US" dirty="0">
                <a:latin typeface="Gill Sans MT" panose="020B0502020104020203" pitchFamily="34" charset="0"/>
                <a:ea typeface="Calibri" panose="020F0502020204030204" pitchFamily="34" charset="0"/>
                <a:cs typeface="Times New Roman" panose="02020603050405020304" pitchFamily="18" charset="0"/>
              </a:rPr>
              <a:t>20 per bundle for $30.89 (Price Subject to Change)</a:t>
            </a:r>
            <a:endParaRPr lang="en-US" sz="1200" dirty="0">
              <a:effectLst/>
              <a:latin typeface="Gill Sans MT" panose="020B05020201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9281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600" i="0" u="none" strike="noStrike" cap="none" dirty="0">
                <a:solidFill>
                  <a:srgbClr val="0070C0"/>
                </a:solidFill>
                <a:latin typeface="Gill Sans" charset="0"/>
                <a:ea typeface="Gill Sans" charset="0"/>
                <a:cs typeface="Gill Sans" charset="0"/>
                <a:sym typeface="Oswald"/>
              </a:rPr>
              <a:t>Creating Shred Authorization Form</a:t>
            </a:r>
            <a:endParaRPr sz="3600" i="0" u="none" strike="noStrike" cap="none" dirty="0">
              <a:solidFill>
                <a:srgbClr val="0070C0"/>
              </a:solidFill>
              <a:latin typeface="Gill Sans" charset="0"/>
              <a:ea typeface="Gill Sans" charset="0"/>
              <a:cs typeface="Gill Sans" charset="0"/>
              <a:sym typeface="Oswald"/>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
        <p:nvSpPr>
          <p:cNvPr id="2" name="Rectangle 1"/>
          <p:cNvSpPr/>
          <p:nvPr/>
        </p:nvSpPr>
        <p:spPr>
          <a:xfrm>
            <a:off x="540774" y="1375351"/>
            <a:ext cx="6951407" cy="1014380"/>
          </a:xfrm>
          <a:prstGeom prst="rect">
            <a:avLst/>
          </a:prstGeom>
        </p:spPr>
        <p:txBody>
          <a:bodyPr wrap="square">
            <a:spAutoFit/>
          </a:bodyPr>
          <a:lstStyle/>
          <a:p>
            <a:pPr>
              <a:lnSpc>
                <a:spcPct val="107000"/>
              </a:lnSpc>
              <a:spcAft>
                <a:spcPts val="800"/>
              </a:spcAft>
            </a:pPr>
            <a:r>
              <a:rPr lang="en-US" dirty="0" smtClean="0">
                <a:latin typeface="Gill Sans MT" panose="020B0502020104020203" pitchFamily="34" charset="0"/>
                <a:ea typeface="Calibri" panose="020F0502020204030204" pitchFamily="34" charset="0"/>
                <a:cs typeface="Times New Roman" panose="02020603050405020304" pitchFamily="18" charset="0"/>
              </a:rPr>
              <a:t>Once the boxes are ready </a:t>
            </a:r>
            <a:r>
              <a:rPr lang="en-US" dirty="0">
                <a:latin typeface="Gill Sans MT" panose="020B0502020104020203" pitchFamily="34" charset="0"/>
                <a:ea typeface="Calibri" panose="020F0502020204030204" pitchFamily="34" charset="0"/>
                <a:cs typeface="Times New Roman" panose="02020603050405020304" pitchFamily="18" charset="0"/>
              </a:rPr>
              <a:t>and labeled, </a:t>
            </a:r>
            <a:r>
              <a:rPr lang="en-US" dirty="0" smtClean="0">
                <a:latin typeface="Gill Sans MT" panose="020B0502020104020203" pitchFamily="34" charset="0"/>
                <a:ea typeface="Calibri" panose="020F0502020204030204" pitchFamily="34" charset="0"/>
                <a:cs typeface="Times New Roman" panose="02020603050405020304" pitchFamily="18" charset="0"/>
              </a:rPr>
              <a:t>create </a:t>
            </a:r>
            <a:r>
              <a:rPr lang="en-US" dirty="0">
                <a:latin typeface="Gill Sans MT" panose="020B0502020104020203" pitchFamily="34" charset="0"/>
                <a:ea typeface="Calibri" panose="020F0502020204030204" pitchFamily="34" charset="0"/>
                <a:cs typeface="Times New Roman" panose="02020603050405020304" pitchFamily="18" charset="0"/>
              </a:rPr>
              <a:t>a Shredding Authorization Form.  The warehouse will not destroy </a:t>
            </a:r>
            <a:r>
              <a:rPr lang="en-US" dirty="0" smtClean="0">
                <a:latin typeface="Gill Sans MT" panose="020B0502020104020203" pitchFamily="34" charset="0"/>
                <a:ea typeface="Calibri" panose="020F0502020204030204" pitchFamily="34" charset="0"/>
                <a:cs typeface="Times New Roman" panose="02020603050405020304" pitchFamily="18" charset="0"/>
              </a:rPr>
              <a:t>the </a:t>
            </a:r>
            <a:r>
              <a:rPr lang="en-US" dirty="0">
                <a:latin typeface="Gill Sans MT" panose="020B0502020104020203" pitchFamily="34" charset="0"/>
                <a:ea typeface="Calibri" panose="020F0502020204030204" pitchFamily="34" charset="0"/>
                <a:cs typeface="Times New Roman" panose="02020603050405020304" pitchFamily="18" charset="0"/>
              </a:rPr>
              <a:t>documents without a signed copy of this form.  The person that is to sign this document is the person that has authority </a:t>
            </a:r>
            <a:r>
              <a:rPr lang="en-US" dirty="0" smtClean="0">
                <a:latin typeface="Gill Sans MT" panose="020B0502020104020203" pitchFamily="34" charset="0"/>
                <a:ea typeface="Calibri" panose="020F0502020204030204" pitchFamily="34" charset="0"/>
                <a:cs typeface="Times New Roman" panose="02020603050405020304" pitchFamily="18" charset="0"/>
              </a:rPr>
              <a:t>within the school</a:t>
            </a:r>
            <a:r>
              <a:rPr lang="en-US" dirty="0">
                <a:latin typeface="Gill Sans MT" panose="020B0502020104020203" pitchFamily="34" charset="0"/>
                <a:ea typeface="Calibri" panose="020F0502020204030204" pitchFamily="34" charset="0"/>
                <a:cs typeface="Times New Roman" panose="02020603050405020304" pitchFamily="18" charset="0"/>
              </a:rPr>
              <a:t>.  This </a:t>
            </a:r>
            <a:r>
              <a:rPr lang="en-US" dirty="0" smtClean="0">
                <a:latin typeface="Gill Sans MT" panose="020B0502020104020203" pitchFamily="34" charset="0"/>
                <a:ea typeface="Calibri" panose="020F0502020204030204" pitchFamily="34" charset="0"/>
                <a:cs typeface="Times New Roman" panose="02020603050405020304" pitchFamily="18" charset="0"/>
              </a:rPr>
              <a:t>most likely would </a:t>
            </a:r>
            <a:r>
              <a:rPr lang="en-US" dirty="0">
                <a:latin typeface="Gill Sans MT" panose="020B0502020104020203" pitchFamily="34" charset="0"/>
                <a:ea typeface="Calibri" panose="020F0502020204030204" pitchFamily="34" charset="0"/>
                <a:cs typeface="Times New Roman" panose="02020603050405020304" pitchFamily="18" charset="0"/>
              </a:rPr>
              <a:t>be </a:t>
            </a:r>
            <a:r>
              <a:rPr lang="en-US" dirty="0" smtClean="0">
                <a:latin typeface="Gill Sans MT" panose="020B0502020104020203" pitchFamily="34" charset="0"/>
                <a:ea typeface="Calibri" panose="020F0502020204030204" pitchFamily="34" charset="0"/>
                <a:cs typeface="Times New Roman" panose="02020603050405020304" pitchFamily="18" charset="0"/>
              </a:rPr>
              <a:t>the Principal</a:t>
            </a:r>
            <a:r>
              <a:rPr lang="en-US" dirty="0">
                <a:latin typeface="Gill Sans MT" panose="020B0502020104020203" pitchFamily="34" charset="0"/>
                <a:ea typeface="Calibri" panose="020F0502020204030204" pitchFamily="34" charset="0"/>
                <a:cs typeface="Times New Roman" panose="02020603050405020304" pitchFamily="18" charset="0"/>
              </a:rPr>
              <a:t>.  To create this document go to:</a:t>
            </a:r>
            <a:endParaRPr lang="en-US" dirty="0">
              <a:effectLst/>
              <a:latin typeface="Gill Sans MT" panose="020B0502020104020203" pitchFamily="34" charset="0"/>
              <a:ea typeface="Calibri" panose="020F0502020204030204" pitchFamily="34" charset="0"/>
              <a:cs typeface="Times New Roman" panose="02020603050405020304" pitchFamily="18" charset="0"/>
            </a:endParaRPr>
          </a:p>
        </p:txBody>
      </p:sp>
      <p:pic>
        <p:nvPicPr>
          <p:cNvPr id="10" name="Picture 9"/>
          <p:cNvPicPr/>
          <p:nvPr/>
        </p:nvPicPr>
        <p:blipFill>
          <a:blip r:embed="rId5"/>
          <a:stretch>
            <a:fillRect/>
          </a:stretch>
        </p:blipFill>
        <p:spPr>
          <a:xfrm>
            <a:off x="639097" y="2503191"/>
            <a:ext cx="5852795" cy="1819910"/>
          </a:xfrm>
          <a:prstGeom prst="rect">
            <a:avLst/>
          </a:prstGeom>
        </p:spPr>
      </p:pic>
      <p:sp>
        <p:nvSpPr>
          <p:cNvPr id="3" name="Up Arrow 2"/>
          <p:cNvSpPr/>
          <p:nvPr/>
        </p:nvSpPr>
        <p:spPr>
          <a:xfrm>
            <a:off x="1799302" y="3621574"/>
            <a:ext cx="432619" cy="1038620"/>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2988086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600" i="0" u="none" strike="noStrike" cap="none" dirty="0">
                <a:solidFill>
                  <a:srgbClr val="0070C0"/>
                </a:solidFill>
                <a:latin typeface="Gill Sans" charset="0"/>
                <a:ea typeface="Gill Sans" charset="0"/>
                <a:cs typeface="Gill Sans" charset="0"/>
                <a:sym typeface="Oswald"/>
              </a:rPr>
              <a:t>Creating Shred Authorization Form</a:t>
            </a:r>
            <a:endParaRPr sz="3600" i="0" u="none" strike="noStrike" cap="none" dirty="0">
              <a:solidFill>
                <a:srgbClr val="0070C0"/>
              </a:solidFill>
              <a:latin typeface="Gill Sans" charset="0"/>
              <a:ea typeface="Gill Sans" charset="0"/>
              <a:cs typeface="Gill Sans" charset="0"/>
              <a:sym typeface="Oswald"/>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pic>
        <p:nvPicPr>
          <p:cNvPr id="13" name="Picture 12"/>
          <p:cNvPicPr/>
          <p:nvPr/>
        </p:nvPicPr>
        <p:blipFill>
          <a:blip r:embed="rId5"/>
          <a:stretch>
            <a:fillRect/>
          </a:stretch>
        </p:blipFill>
        <p:spPr>
          <a:xfrm>
            <a:off x="1404346" y="1351111"/>
            <a:ext cx="3848735" cy="2880995"/>
          </a:xfrm>
          <a:prstGeom prst="rect">
            <a:avLst/>
          </a:prstGeom>
        </p:spPr>
      </p:pic>
      <p:sp>
        <p:nvSpPr>
          <p:cNvPr id="4" name="Left Arrow 3"/>
          <p:cNvSpPr/>
          <p:nvPr/>
        </p:nvSpPr>
        <p:spPr>
          <a:xfrm>
            <a:off x="5094561" y="2762864"/>
            <a:ext cx="1415845" cy="462116"/>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6973862"/>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1640</TotalTime>
  <Words>1058</Words>
  <Application>Microsoft Office PowerPoint</Application>
  <PresentationFormat>On-screen Show (16:9)</PresentationFormat>
  <Paragraphs>56</Paragraphs>
  <Slides>16</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Gill Sans</vt:lpstr>
      <vt:lpstr>Gill Sans MT</vt:lpstr>
      <vt:lpstr>Oswald</vt:lpstr>
      <vt:lpstr>Quattrocento Sans</vt:lpstr>
      <vt:lpstr>Times New Roman</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Terry D Anderson</dc:creator>
  <cp:lastModifiedBy>Sarah M Delozier</cp:lastModifiedBy>
  <cp:revision>58</cp:revision>
  <cp:lastPrinted>2021-05-26T16:52:35Z</cp:lastPrinted>
  <dcterms:modified xsi:type="dcterms:W3CDTF">2021-07-01T16:32:56Z</dcterms:modified>
</cp:coreProperties>
</file>