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81" r:id="rId2"/>
    <p:sldId id="298" r:id="rId3"/>
    <p:sldId id="262" r:id="rId4"/>
    <p:sldId id="284" r:id="rId5"/>
    <p:sldId id="297" r:id="rId6"/>
    <p:sldId id="286" r:id="rId7"/>
    <p:sldId id="288" r:id="rId8"/>
    <p:sldId id="287" r:id="rId9"/>
    <p:sldId id="289" r:id="rId10"/>
    <p:sldId id="290" r:id="rId11"/>
    <p:sldId id="291" r:id="rId12"/>
    <p:sldId id="292" r:id="rId13"/>
    <p:sldId id="293" r:id="rId14"/>
    <p:sldId id="294" r:id="rId15"/>
    <p:sldId id="295" r:id="rId16"/>
    <p:sldId id="296" r:id="rId17"/>
    <p:sldId id="285"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6B43B-61D9-4E82-8E02-77B42DE419D8}" v="41" dt="2021-05-26T15:33:53.269"/>
    <p1510:client id="{FC4D3927-D25A-4CF5-AF70-D86A4DA27045}" v="18" dt="2021-05-26T15:47:3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43"/>
  </p:normalViewPr>
  <p:slideViewPr>
    <p:cSldViewPr snapToGrid="0">
      <p:cViewPr varScale="1">
        <p:scale>
          <a:sx n="118" d="100"/>
          <a:sy n="118" d="100"/>
        </p:scale>
        <p:origin x="67" y="187"/>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C4D3927-D25A-4CF5-AF70-D86A4DA27045}"/>
    <pc:docChg chg="modSld">
      <pc:chgData name="" userId="" providerId="" clId="Web-{FC4D3927-D25A-4CF5-AF70-D86A4DA27045}" dt="2021-05-26T15:47:31.555" v="17" actId="20577"/>
      <pc:docMkLst>
        <pc:docMk/>
      </pc:docMkLst>
      <pc:sldChg chg="modSp">
        <pc:chgData name="" userId="" providerId="" clId="Web-{FC4D3927-D25A-4CF5-AF70-D86A4DA27045}" dt="2021-05-26T15:43:36.455" v="8" actId="20577"/>
        <pc:sldMkLst>
          <pc:docMk/>
          <pc:sldMk cId="0" sldId="262"/>
        </pc:sldMkLst>
        <pc:spChg chg="mod">
          <ac:chgData name="" userId="" providerId="" clId="Web-{FC4D3927-D25A-4CF5-AF70-D86A4DA27045}" dt="2021-05-26T15:43:36.455" v="8" actId="20577"/>
          <ac:spMkLst>
            <pc:docMk/>
            <pc:sldMk cId="0" sldId="262"/>
            <ac:spMk id="10" creationId="{00000000-0000-0000-0000-000000000000}"/>
          </ac:spMkLst>
        </pc:spChg>
      </pc:sldChg>
      <pc:sldChg chg="modSp">
        <pc:chgData name="" userId="" providerId="" clId="Web-{FC4D3927-D25A-4CF5-AF70-D86A4DA27045}" dt="2021-05-26T15:47:31.555" v="17" actId="20577"/>
        <pc:sldMkLst>
          <pc:docMk/>
          <pc:sldMk cId="1456385138" sldId="284"/>
        </pc:sldMkLst>
        <pc:spChg chg="mod">
          <ac:chgData name="" userId="" providerId="" clId="Web-{FC4D3927-D25A-4CF5-AF70-D86A4DA27045}" dt="2021-05-26T15:47:31.555" v="17" actId="20577"/>
          <ac:spMkLst>
            <pc:docMk/>
            <pc:sldMk cId="1456385138" sldId="284"/>
            <ac:spMk id="10" creationId="{00000000-0000-0000-0000-000000000000}"/>
          </ac:spMkLst>
        </pc:spChg>
      </pc:sldChg>
    </pc:docChg>
  </pc:docChgLst>
  <pc:docChgLst>
    <pc:chgData clId="Web-{F6E6B43B-61D9-4E82-8E02-77B42DE419D8}"/>
    <pc:docChg chg="modSld">
      <pc:chgData name="" userId="" providerId="" clId="Web-{F6E6B43B-61D9-4E82-8E02-77B42DE419D8}" dt="2021-05-26T15:33:53.269" v="41" actId="20577"/>
      <pc:docMkLst>
        <pc:docMk/>
      </pc:docMkLst>
      <pc:sldChg chg="modSp">
        <pc:chgData name="" userId="" providerId="" clId="Web-{F6E6B43B-61D9-4E82-8E02-77B42DE419D8}" dt="2021-05-26T15:33:53.269" v="41" actId="20577"/>
        <pc:sldMkLst>
          <pc:docMk/>
          <pc:sldMk cId="0" sldId="262"/>
        </pc:sldMkLst>
        <pc:spChg chg="mod">
          <ac:chgData name="" userId="" providerId="" clId="Web-{F6E6B43B-61D9-4E82-8E02-77B42DE419D8}" dt="2021-05-26T15:33:53.269" v="41" actId="20577"/>
          <ac:spMkLst>
            <pc:docMk/>
            <pc:sldMk cId="0" sldId="26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902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5233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4399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88940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94420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44491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63276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1374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32088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6725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4640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6039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78644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82112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9600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97239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77790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DeliveryServices@columbus.k12.oh.u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lozier@columbus.k12.oh.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004457" y="1027611"/>
            <a:ext cx="5885281" cy="25015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6000" b="1" dirty="0">
                <a:solidFill>
                  <a:srgbClr val="0070C0"/>
                </a:solidFill>
                <a:latin typeface="Gill Sans MT" charset="0"/>
                <a:ea typeface="Gill Sans MT" charset="0"/>
                <a:cs typeface="Gill Sans MT" charset="0"/>
                <a:sym typeface="Oswald"/>
              </a:rPr>
              <a:t>Document Shredding</a:t>
            </a:r>
            <a:endParaRPr sz="6000" b="1" i="0" u="none" strike="noStrike" cap="none" dirty="0">
              <a:solidFill>
                <a:srgbClr val="0070C0"/>
              </a:solidFill>
              <a:latin typeface="Gill Sans MT" charset="0"/>
              <a:ea typeface="Gill Sans MT" charset="0"/>
              <a:cs typeface="Gill Sans MT" charset="0"/>
              <a:sym typeface="Oswa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sp>
        <p:nvSpPr>
          <p:cNvPr id="11" name="Google Shape;118;p20"/>
          <p:cNvSpPr txBox="1"/>
          <p:nvPr/>
        </p:nvSpPr>
        <p:spPr>
          <a:xfrm>
            <a:off x="3004456" y="3848885"/>
            <a:ext cx="5885281" cy="43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Shred Authorization Form and Pickup Request for Writing Portfolios</a:t>
            </a:r>
            <a:endParaRPr sz="3600" i="0" u="none" strike="noStrike" cap="none" dirty="0">
              <a:solidFill>
                <a:srgbClr val="0070C0"/>
              </a:solidFill>
              <a:latin typeface="Gill Sans" charset="0"/>
              <a:ea typeface="Gill Sans" charset="0"/>
              <a:cs typeface="Gill Sans" charset="0"/>
              <a:sym typeface="Oswa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02" y="1343004"/>
            <a:ext cx="2609392" cy="2625303"/>
          </a:xfrm>
          <a:prstGeom prst="rect">
            <a:avLst/>
          </a:prstGeom>
        </p:spPr>
      </p:pic>
    </p:spTree>
    <p:extLst>
      <p:ext uri="{BB962C8B-B14F-4D97-AF65-F5344CB8AC3E}">
        <p14:creationId xmlns:p14="http://schemas.microsoft.com/office/powerpoint/2010/main" val="7630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p:cNvPicPr/>
          <p:nvPr/>
        </p:nvPicPr>
        <p:blipFill>
          <a:blip r:embed="rId5"/>
          <a:stretch>
            <a:fillRect/>
          </a:stretch>
        </p:blipFill>
        <p:spPr>
          <a:xfrm>
            <a:off x="1404346" y="1351111"/>
            <a:ext cx="3848735" cy="2880995"/>
          </a:xfrm>
          <a:prstGeom prst="rect">
            <a:avLst/>
          </a:prstGeom>
        </p:spPr>
      </p:pic>
      <p:sp>
        <p:nvSpPr>
          <p:cNvPr id="4" name="Left Arrow 3"/>
          <p:cNvSpPr/>
          <p:nvPr/>
        </p:nvSpPr>
        <p:spPr>
          <a:xfrm>
            <a:off x="5094561" y="2762864"/>
            <a:ext cx="1415845" cy="4621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97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0" name="Picture 9" descr="D:\Scan Snap Documents\DSWR.jpg"/>
          <p:cNvPicPr/>
          <p:nvPr/>
        </p:nvPicPr>
        <p:blipFill>
          <a:blip r:embed="rId5">
            <a:extLst>
              <a:ext uri="{28A0092B-C50C-407E-A947-70E740481C1C}">
                <a14:useLocalDpi xmlns:a14="http://schemas.microsoft.com/office/drawing/2010/main" val="0"/>
              </a:ext>
            </a:extLst>
          </a:blip>
          <a:srcRect/>
          <a:stretch>
            <a:fillRect/>
          </a:stretch>
        </p:blipFill>
        <p:spPr bwMode="auto">
          <a:xfrm>
            <a:off x="354432" y="1433654"/>
            <a:ext cx="5800090" cy="1480185"/>
          </a:xfrm>
          <a:prstGeom prst="rect">
            <a:avLst/>
          </a:prstGeom>
          <a:noFill/>
          <a:ln>
            <a:noFill/>
          </a:ln>
        </p:spPr>
      </p:pic>
      <p:sp>
        <p:nvSpPr>
          <p:cNvPr id="2" name="Left Arrow 1"/>
          <p:cNvSpPr/>
          <p:nvPr/>
        </p:nvSpPr>
        <p:spPr>
          <a:xfrm>
            <a:off x="4151938" y="1840038"/>
            <a:ext cx="1651820" cy="3387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5135" y="3041580"/>
            <a:ext cx="7668603" cy="523220"/>
          </a:xfrm>
          <a:prstGeom prst="rect">
            <a:avLst/>
          </a:prstGeom>
          <a:noFill/>
        </p:spPr>
        <p:txBody>
          <a:bodyPr wrap="square" rtlCol="0">
            <a:spAutoFit/>
          </a:bodyPr>
          <a:lstStyle/>
          <a:p>
            <a:r>
              <a:rPr lang="en-US" dirty="0">
                <a:latin typeface="Gill Sans MT" panose="020B0502020104020203" pitchFamily="34" charset="0"/>
              </a:rPr>
              <a:t>Once “Delivery Services Work Request (DSWR)” is selected, a box will pop up on the bottom left of the screen will appear.  This is the downloaded document.  Click on this.</a:t>
            </a:r>
          </a:p>
        </p:txBody>
      </p:sp>
      <p:pic>
        <p:nvPicPr>
          <p:cNvPr id="14" name="Picture 13" descr="D:\Scan Snap Documents\Document Download.jpg"/>
          <p:cNvPicPr/>
          <p:nvPr/>
        </p:nvPicPr>
        <p:blipFill>
          <a:blip r:embed="rId6">
            <a:extLst>
              <a:ext uri="{28A0092B-C50C-407E-A947-70E740481C1C}">
                <a14:useLocalDpi xmlns:a14="http://schemas.microsoft.com/office/drawing/2010/main" val="0"/>
              </a:ext>
            </a:extLst>
          </a:blip>
          <a:srcRect/>
          <a:stretch>
            <a:fillRect/>
          </a:stretch>
        </p:blipFill>
        <p:spPr bwMode="auto">
          <a:xfrm>
            <a:off x="970956" y="3576693"/>
            <a:ext cx="3180982" cy="1228345"/>
          </a:xfrm>
          <a:prstGeom prst="rect">
            <a:avLst/>
          </a:prstGeom>
          <a:noFill/>
          <a:ln>
            <a:noFill/>
          </a:ln>
        </p:spPr>
      </p:pic>
      <p:sp>
        <p:nvSpPr>
          <p:cNvPr id="5" name="Left Arrow 4"/>
          <p:cNvSpPr/>
          <p:nvPr/>
        </p:nvSpPr>
        <p:spPr>
          <a:xfrm>
            <a:off x="3254477" y="4306529"/>
            <a:ext cx="1386349" cy="2064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8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descr="D:\Scan Snap Documents\Enable Editing .jpg"/>
          <p:cNvPicPr/>
          <p:nvPr/>
        </p:nvPicPr>
        <p:blipFill>
          <a:blip r:embed="rId5">
            <a:extLst>
              <a:ext uri="{28A0092B-C50C-407E-A947-70E740481C1C}">
                <a14:useLocalDpi xmlns:a14="http://schemas.microsoft.com/office/drawing/2010/main" val="0"/>
              </a:ext>
            </a:extLst>
          </a:blip>
          <a:srcRect/>
          <a:stretch>
            <a:fillRect/>
          </a:stretch>
        </p:blipFill>
        <p:spPr bwMode="auto">
          <a:xfrm>
            <a:off x="988909" y="1351111"/>
            <a:ext cx="4314825" cy="2807970"/>
          </a:xfrm>
          <a:prstGeom prst="rect">
            <a:avLst/>
          </a:prstGeom>
          <a:noFill/>
          <a:ln>
            <a:noFill/>
          </a:ln>
        </p:spPr>
      </p:pic>
      <p:sp>
        <p:nvSpPr>
          <p:cNvPr id="4" name="Left Arrow 3"/>
          <p:cNvSpPr/>
          <p:nvPr/>
        </p:nvSpPr>
        <p:spPr>
          <a:xfrm>
            <a:off x="4572000" y="1966182"/>
            <a:ext cx="1081549" cy="2760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71535" y="1351111"/>
            <a:ext cx="3018504" cy="1384995"/>
          </a:xfrm>
          <a:prstGeom prst="rect">
            <a:avLst/>
          </a:prstGeom>
          <a:noFill/>
        </p:spPr>
        <p:txBody>
          <a:bodyPr wrap="square" rtlCol="0">
            <a:spAutoFit/>
          </a:bodyPr>
          <a:lstStyle/>
          <a:p>
            <a:r>
              <a:rPr lang="en-US" dirty="0">
                <a:solidFill>
                  <a:schemeClr val="tx1"/>
                </a:solidFill>
                <a:latin typeface="Gill Sans MT" panose="020B0502020104020203" pitchFamily="34" charset="0"/>
              </a:rPr>
              <a:t>After clicking on the downloaded document, click on Enable Content button at the top of the document. </a:t>
            </a:r>
          </a:p>
          <a:p>
            <a:r>
              <a:rPr lang="en-US" dirty="0">
                <a:solidFill>
                  <a:schemeClr val="tx1"/>
                </a:solidFill>
                <a:latin typeface="Gill Sans MT" panose="020B0502020104020203" pitchFamily="34" charset="0"/>
              </a:rPr>
              <a:t>Once the content is enabled, select the type of service that is being requested.</a:t>
            </a:r>
          </a:p>
        </p:txBody>
      </p:sp>
    </p:spTree>
    <p:extLst>
      <p:ext uri="{BB962C8B-B14F-4D97-AF65-F5344CB8AC3E}">
        <p14:creationId xmlns:p14="http://schemas.microsoft.com/office/powerpoint/2010/main" val="99946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6" name="TextBox 5"/>
          <p:cNvSpPr txBox="1"/>
          <p:nvPr/>
        </p:nvSpPr>
        <p:spPr>
          <a:xfrm>
            <a:off x="5771535" y="1351111"/>
            <a:ext cx="3018504" cy="523220"/>
          </a:xfrm>
          <a:prstGeom prst="rect">
            <a:avLst/>
          </a:prstGeom>
          <a:noFill/>
        </p:spPr>
        <p:txBody>
          <a:bodyPr wrap="square" rtlCol="0">
            <a:spAutoFit/>
          </a:bodyPr>
          <a:lstStyle/>
          <a:p>
            <a:r>
              <a:rPr lang="en-US" dirty="0">
                <a:latin typeface="Gill Sans MT" panose="020B0502020104020203" pitchFamily="34" charset="0"/>
              </a:rPr>
              <a:t>Using the drop down box, select Shredding Pick-Up</a:t>
            </a:r>
          </a:p>
        </p:txBody>
      </p:sp>
      <p:pic>
        <p:nvPicPr>
          <p:cNvPr id="14" name="Picture 13" descr="D:\Scan Snap Documents\Shredding Pick Up.jpg"/>
          <p:cNvPicPr/>
          <p:nvPr/>
        </p:nvPicPr>
        <p:blipFill>
          <a:blip r:embed="rId5">
            <a:extLst>
              <a:ext uri="{28A0092B-C50C-407E-A947-70E740481C1C}">
                <a14:useLocalDpi xmlns:a14="http://schemas.microsoft.com/office/drawing/2010/main" val="0"/>
              </a:ext>
            </a:extLst>
          </a:blip>
          <a:srcRect/>
          <a:stretch>
            <a:fillRect/>
          </a:stretch>
        </p:blipFill>
        <p:spPr bwMode="auto">
          <a:xfrm>
            <a:off x="516991" y="1351111"/>
            <a:ext cx="4672781" cy="3025626"/>
          </a:xfrm>
          <a:prstGeom prst="rect">
            <a:avLst/>
          </a:prstGeom>
          <a:noFill/>
          <a:ln>
            <a:noFill/>
          </a:ln>
        </p:spPr>
      </p:pic>
      <p:sp>
        <p:nvSpPr>
          <p:cNvPr id="2" name="Left Arrow 1"/>
          <p:cNvSpPr/>
          <p:nvPr/>
        </p:nvSpPr>
        <p:spPr>
          <a:xfrm>
            <a:off x="4955458" y="2343617"/>
            <a:ext cx="2335161" cy="6777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3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6" name="TextBox 5"/>
          <p:cNvSpPr txBox="1"/>
          <p:nvPr/>
        </p:nvSpPr>
        <p:spPr>
          <a:xfrm>
            <a:off x="6528620" y="2113935"/>
            <a:ext cx="2361118" cy="1384995"/>
          </a:xfrm>
          <a:prstGeom prst="rect">
            <a:avLst/>
          </a:prstGeom>
          <a:noFill/>
        </p:spPr>
        <p:txBody>
          <a:bodyPr wrap="square" rtlCol="0">
            <a:spAutoFit/>
          </a:bodyPr>
          <a:lstStyle/>
          <a:p>
            <a:r>
              <a:rPr lang="en-US" dirty="0">
                <a:latin typeface="Gill Sans MT" panose="020B0502020104020203" pitchFamily="34" charset="0"/>
              </a:rPr>
              <a:t>At the bottom of that screen this box is located. Like the description states, click on this once the selection of requested task has been chosen.</a:t>
            </a:r>
          </a:p>
        </p:txBody>
      </p:sp>
      <p:pic>
        <p:nvPicPr>
          <p:cNvPr id="13" name="Picture 12" descr="D:\Scan Snap Documents\Save Button.jpg"/>
          <p:cNvPicPr/>
          <p:nvPr/>
        </p:nvPicPr>
        <p:blipFill>
          <a:blip r:embed="rId5">
            <a:extLst>
              <a:ext uri="{28A0092B-C50C-407E-A947-70E740481C1C}">
                <a14:useLocalDpi xmlns:a14="http://schemas.microsoft.com/office/drawing/2010/main" val="0"/>
              </a:ext>
            </a:extLst>
          </a:blip>
          <a:srcRect/>
          <a:stretch>
            <a:fillRect/>
          </a:stretch>
        </p:blipFill>
        <p:spPr bwMode="auto">
          <a:xfrm>
            <a:off x="439994" y="2169191"/>
            <a:ext cx="5943600" cy="1321435"/>
          </a:xfrm>
          <a:prstGeom prst="rect">
            <a:avLst/>
          </a:prstGeom>
          <a:noFill/>
          <a:ln>
            <a:noFill/>
          </a:ln>
        </p:spPr>
      </p:pic>
    </p:spTree>
    <p:extLst>
      <p:ext uri="{BB962C8B-B14F-4D97-AF65-F5344CB8AC3E}">
        <p14:creationId xmlns:p14="http://schemas.microsoft.com/office/powerpoint/2010/main" val="374663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4" name="TextBox 3"/>
          <p:cNvSpPr txBox="1"/>
          <p:nvPr/>
        </p:nvSpPr>
        <p:spPr>
          <a:xfrm>
            <a:off x="5397691" y="198326"/>
            <a:ext cx="3492047" cy="4616648"/>
          </a:xfrm>
          <a:prstGeom prst="rect">
            <a:avLst/>
          </a:prstGeom>
          <a:noFill/>
        </p:spPr>
        <p:txBody>
          <a:bodyPr wrap="square" rtlCol="0">
            <a:spAutoFit/>
          </a:bodyPr>
          <a:lstStyle/>
          <a:p>
            <a:r>
              <a:rPr lang="en-US" dirty="0">
                <a:latin typeface="Gill Sans MT" panose="020B0502020104020203" pitchFamily="34" charset="0"/>
              </a:rPr>
              <a:t>This is the Shred Authorization Form. The identifying marker for this specific form is the 4 digit Request Number located in upper right corner.  On this sample, that number is 1234. The title of this form, when saving into files </a:t>
            </a:r>
            <a:r>
              <a:rPr lang="en-US">
                <a:latin typeface="Gill Sans MT" panose="020B0502020104020203" pitchFamily="34" charset="0"/>
              </a:rPr>
              <a:t>and emailing </a:t>
            </a:r>
            <a:r>
              <a:rPr lang="en-US" dirty="0">
                <a:latin typeface="Gill Sans MT" panose="020B0502020104020203" pitchFamily="34" charset="0"/>
              </a:rPr>
              <a:t>to Delivery Services, should be this Request Number, as this document is the only one that will be assigned that number.  </a:t>
            </a:r>
          </a:p>
          <a:p>
            <a:endParaRPr lang="en-US" dirty="0">
              <a:latin typeface="Gill Sans MT" panose="020B0502020104020203" pitchFamily="34" charset="0"/>
            </a:endParaRPr>
          </a:p>
          <a:p>
            <a:r>
              <a:rPr lang="en-US" dirty="0">
                <a:latin typeface="Gill Sans MT" panose="020B0502020104020203" pitchFamily="34" charset="0"/>
              </a:rPr>
              <a:t>Creating a file for all Delivery Services Work Request forms is highly recommended.</a:t>
            </a:r>
          </a:p>
          <a:p>
            <a:endParaRPr lang="en-US" dirty="0">
              <a:latin typeface="Gill Sans MT" panose="020B0502020104020203" pitchFamily="34" charset="0"/>
            </a:endParaRPr>
          </a:p>
          <a:p>
            <a:r>
              <a:rPr lang="en-US" dirty="0">
                <a:latin typeface="Gill Sans MT" panose="020B0502020104020203" pitchFamily="34" charset="0"/>
              </a:rPr>
              <a:t>Descriptions of the information to be entered is displayed in blue. </a:t>
            </a:r>
          </a:p>
          <a:p>
            <a:r>
              <a:rPr lang="en-US" dirty="0">
                <a:latin typeface="Gill Sans MT" panose="020B0502020104020203" pitchFamily="34" charset="0"/>
              </a:rPr>
              <a:t>The warehouse will not shred or destroy any documents that are sent to them without this form included.  </a:t>
            </a:r>
          </a:p>
          <a:p>
            <a:r>
              <a:rPr lang="en-US" dirty="0">
                <a:latin typeface="Gill Sans MT" panose="020B0502020104020203" pitchFamily="34" charset="0"/>
              </a:rPr>
              <a:t>If you have any questions regarding the completion of this form, do not hesitate to reach out to Digitization for guidance.</a:t>
            </a:r>
          </a:p>
        </p:txBody>
      </p:sp>
      <p:pic>
        <p:nvPicPr>
          <p:cNvPr id="6" name="Picture 5">
            <a:extLst>
              <a:ext uri="{FF2B5EF4-FFF2-40B4-BE49-F238E27FC236}">
                <a16:creationId xmlns:a16="http://schemas.microsoft.com/office/drawing/2014/main" id="{DDBD2DDE-24A0-4F33-BB54-1F894E1490CE}"/>
              </a:ext>
            </a:extLst>
          </p:cNvPr>
          <p:cNvPicPr>
            <a:picLocks noChangeAspect="1"/>
          </p:cNvPicPr>
          <p:nvPr/>
        </p:nvPicPr>
        <p:blipFill>
          <a:blip r:embed="rId5"/>
          <a:stretch>
            <a:fillRect/>
          </a:stretch>
        </p:blipFill>
        <p:spPr>
          <a:xfrm>
            <a:off x="1489806" y="225096"/>
            <a:ext cx="3554567" cy="4589878"/>
          </a:xfrm>
          <a:prstGeom prst="rect">
            <a:avLst/>
          </a:prstGeom>
          <a:ln>
            <a:solidFill>
              <a:srgbClr val="002060"/>
            </a:solidFill>
          </a:ln>
        </p:spPr>
      </p:pic>
    </p:spTree>
    <p:extLst>
      <p:ext uri="{BB962C8B-B14F-4D97-AF65-F5344CB8AC3E}">
        <p14:creationId xmlns:p14="http://schemas.microsoft.com/office/powerpoint/2010/main" val="140892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0" name="Picture 9" descr="D:\Scan Snap Documents\Finalize button at bottom.jpg"/>
          <p:cNvPicPr/>
          <p:nvPr/>
        </p:nvPicPr>
        <p:blipFill>
          <a:blip r:embed="rId5">
            <a:extLst>
              <a:ext uri="{28A0092B-C50C-407E-A947-70E740481C1C}">
                <a14:useLocalDpi xmlns:a14="http://schemas.microsoft.com/office/drawing/2010/main" val="0"/>
              </a:ext>
            </a:extLst>
          </a:blip>
          <a:srcRect/>
          <a:stretch>
            <a:fillRect/>
          </a:stretch>
        </p:blipFill>
        <p:spPr bwMode="auto">
          <a:xfrm>
            <a:off x="343063" y="2052602"/>
            <a:ext cx="5172833" cy="1263015"/>
          </a:xfrm>
          <a:prstGeom prst="rect">
            <a:avLst/>
          </a:prstGeom>
          <a:noFill/>
          <a:ln>
            <a:noFill/>
          </a:ln>
        </p:spPr>
      </p:pic>
      <p:sp>
        <p:nvSpPr>
          <p:cNvPr id="2" name="TextBox 1"/>
          <p:cNvSpPr txBox="1"/>
          <p:nvPr/>
        </p:nvSpPr>
        <p:spPr>
          <a:xfrm>
            <a:off x="5761703" y="1351111"/>
            <a:ext cx="3008671" cy="3108543"/>
          </a:xfrm>
          <a:prstGeom prst="rect">
            <a:avLst/>
          </a:prstGeom>
          <a:noFill/>
        </p:spPr>
        <p:txBody>
          <a:bodyPr wrap="square" rtlCol="0">
            <a:spAutoFit/>
          </a:bodyPr>
          <a:lstStyle/>
          <a:p>
            <a:r>
              <a:rPr lang="en-US" dirty="0">
                <a:latin typeface="Gill Sans MT" panose="020B0502020104020203" pitchFamily="34" charset="0"/>
              </a:rPr>
              <a:t>At the bottom of the Shred Authorization Form the gray box will provide the information needed to complete the process and request the pick-up of the boxes.  </a:t>
            </a:r>
          </a:p>
          <a:p>
            <a:endParaRPr lang="en-US" dirty="0">
              <a:latin typeface="Gill Sans MT" panose="020B0502020104020203" pitchFamily="34" charset="0"/>
            </a:endParaRPr>
          </a:p>
          <a:p>
            <a:r>
              <a:rPr lang="en-US" dirty="0">
                <a:latin typeface="Gill Sans MT" panose="020B0502020104020203" pitchFamily="34" charset="0"/>
              </a:rPr>
              <a:t>The Warehouse will not destroy any documents if the Shred Authorization has not been signed by the appropriate person.  Please make sure the document is signed prior to sending the request for pick-up, and that the a copy of the signed document is attached to at least one of the boxes.</a:t>
            </a:r>
          </a:p>
        </p:txBody>
      </p:sp>
      <p:sp>
        <p:nvSpPr>
          <p:cNvPr id="3" name="Rectangle 2"/>
          <p:cNvSpPr/>
          <p:nvPr/>
        </p:nvSpPr>
        <p:spPr>
          <a:xfrm>
            <a:off x="422788" y="3674549"/>
            <a:ext cx="5004618" cy="1014380"/>
          </a:xfrm>
          <a:prstGeom prst="rect">
            <a:avLst/>
          </a:prstGeom>
        </p:spPr>
        <p:txBody>
          <a:bodyPr wrap="square">
            <a:spAutoFit/>
          </a:bodyPr>
          <a:lstStyle/>
          <a:p>
            <a:pPr>
              <a:lnSpc>
                <a:spcPct val="107000"/>
              </a:lnSpc>
              <a:spcAft>
                <a:spcPts val="600"/>
              </a:spcAft>
            </a:pPr>
            <a:r>
              <a:rPr lang="en-US" b="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If the boxes are not the required boxes, listed on previous slide, the delivery person will not take them.  And, if they do, once received at warehouse they will be sent back for correction.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191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281019" y="1027611"/>
            <a:ext cx="5408420" cy="25015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7200" b="1" dirty="0">
                <a:solidFill>
                  <a:srgbClr val="0070C0"/>
                </a:solidFill>
                <a:latin typeface="Gill Sans MT" charset="0"/>
                <a:ea typeface="Gill Sans MT" charset="0"/>
                <a:cs typeface="Gill Sans MT" charset="0"/>
                <a:sym typeface="Oswald"/>
              </a:rPr>
              <a:t>Questions</a:t>
            </a: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Contact Delivery Services at 5-5048 or</a:t>
            </a:r>
          </a:p>
          <a:p>
            <a:pPr marL="0" marR="0" lvl="0" indent="0" algn="ctr" rtl="0">
              <a:lnSpc>
                <a:spcPct val="100000"/>
              </a:lnSpc>
              <a:spcBef>
                <a:spcPts val="0"/>
              </a:spcBef>
              <a:spcAft>
                <a:spcPts val="0"/>
              </a:spcAft>
              <a:buClr>
                <a:srgbClr val="000000"/>
              </a:buClr>
              <a:buSzPts val="3600"/>
              <a:buFont typeface="Arial"/>
              <a:buNone/>
            </a:pPr>
            <a:r>
              <a:rPr lang="en-US" sz="2000" b="1" dirty="0">
                <a:solidFill>
                  <a:srgbClr val="0070C0"/>
                </a:solidFill>
                <a:latin typeface="Gill Sans MT" charset="0"/>
                <a:ea typeface="Gill Sans MT" charset="0"/>
                <a:cs typeface="Gill Sans MT" charset="0"/>
                <a:sym typeface="Oswald"/>
                <a:hlinkClick r:id="rId3"/>
              </a:rPr>
              <a:t>DeliveryServices@columbus.k12.oh.us</a:t>
            </a:r>
            <a:endParaRPr lang="en-US" sz="2000" b="1" dirty="0">
              <a:solidFill>
                <a:srgbClr val="0070C0"/>
              </a:solidFill>
              <a:latin typeface="Gill Sans MT" charset="0"/>
              <a:ea typeface="Gill Sans MT" charset="0"/>
              <a:cs typeface="Gill Sans MT" charset="0"/>
              <a:sym typeface="Oswald"/>
            </a:endParaRP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Contact Sarah </a:t>
            </a:r>
            <a:r>
              <a:rPr lang="en-US" sz="2000" b="1" i="0" u="none" strike="noStrike" cap="none" dirty="0" err="1">
                <a:solidFill>
                  <a:srgbClr val="0070C0"/>
                </a:solidFill>
                <a:latin typeface="Gill Sans MT" charset="0"/>
                <a:ea typeface="Gill Sans MT" charset="0"/>
                <a:cs typeface="Gill Sans MT" charset="0"/>
                <a:sym typeface="Oswald"/>
              </a:rPr>
              <a:t>DeLozier</a:t>
            </a:r>
            <a:r>
              <a:rPr lang="en-US" sz="2000" b="1" i="0" u="none" strike="noStrike" cap="none" dirty="0">
                <a:solidFill>
                  <a:srgbClr val="0070C0"/>
                </a:solidFill>
                <a:latin typeface="Gill Sans MT" charset="0"/>
                <a:ea typeface="Gill Sans MT" charset="0"/>
                <a:cs typeface="Gill Sans MT" charset="0"/>
                <a:sym typeface="Oswald"/>
              </a:rPr>
              <a:t> from Digitization Office 380-997-7338 or </a:t>
            </a: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Personal Cellphone 614-266-2362</a:t>
            </a:r>
          </a:p>
          <a:p>
            <a:pPr marL="0" marR="0" lvl="0" indent="0" algn="ctr" rtl="0">
              <a:lnSpc>
                <a:spcPct val="100000"/>
              </a:lnSpc>
              <a:spcBef>
                <a:spcPts val="0"/>
              </a:spcBef>
              <a:spcAft>
                <a:spcPts val="0"/>
              </a:spcAft>
              <a:buClr>
                <a:srgbClr val="000000"/>
              </a:buClr>
              <a:buSzPts val="3600"/>
              <a:buFont typeface="Arial"/>
              <a:buNone/>
            </a:pPr>
            <a:r>
              <a:rPr lang="en-US" sz="2000" b="1" dirty="0">
                <a:solidFill>
                  <a:srgbClr val="0070C0"/>
                </a:solidFill>
                <a:latin typeface="Gill Sans MT" charset="0"/>
                <a:ea typeface="Gill Sans MT" charset="0"/>
                <a:cs typeface="Gill Sans MT" charset="0"/>
                <a:sym typeface="Oswald"/>
                <a:hlinkClick r:id="rId4"/>
              </a:rPr>
              <a:t>sdelozier@columbus.k12.oh.us</a:t>
            </a:r>
            <a:endParaRPr sz="2000" b="1" i="0" u="none" strike="noStrike" cap="none" dirty="0">
              <a:solidFill>
                <a:srgbClr val="0070C0"/>
              </a:solidFill>
              <a:latin typeface="Gill Sans MT" charset="0"/>
              <a:ea typeface="Gill Sans MT" charset="0"/>
              <a:cs typeface="Gill Sans MT" charset="0"/>
              <a:sym typeface="Oswald"/>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450" y="1155646"/>
            <a:ext cx="2527598" cy="2543009"/>
          </a:xfrm>
          <a:prstGeom prst="rect">
            <a:avLst/>
          </a:prstGeom>
        </p:spPr>
      </p:pic>
    </p:spTree>
    <p:extLst>
      <p:ext uri="{BB962C8B-B14F-4D97-AF65-F5344CB8AC3E}">
        <p14:creationId xmlns:p14="http://schemas.microsoft.com/office/powerpoint/2010/main" val="211791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493" y="125896"/>
            <a:ext cx="6150280" cy="738664"/>
          </a:xfrm>
          <a:prstGeom prst="rect">
            <a:avLst/>
          </a:prstGeom>
          <a:noFill/>
        </p:spPr>
        <p:txBody>
          <a:bodyPr wrap="square" rtlCol="0">
            <a:spAutoFit/>
          </a:bodyPr>
          <a:lstStyle/>
          <a:p>
            <a:r>
              <a:rPr lang="en-US" dirty="0"/>
              <a:t>Before reviewing the following pages on Document Shredding, Please click on the “Previous Intranet Site” as seen here in the picture.  If you do not, this Power Point will not be as helpful as intended.</a:t>
            </a:r>
          </a:p>
        </p:txBody>
      </p:sp>
      <p:pic>
        <p:nvPicPr>
          <p:cNvPr id="2" name="Picture 1">
            <a:extLst>
              <a:ext uri="{FF2B5EF4-FFF2-40B4-BE49-F238E27FC236}">
                <a16:creationId xmlns:a16="http://schemas.microsoft.com/office/drawing/2014/main" id="{BA94B2E3-7BC0-4EF7-AC58-D47A3236EFAA}"/>
              </a:ext>
            </a:extLst>
          </p:cNvPr>
          <p:cNvPicPr>
            <a:picLocks noChangeAspect="1"/>
          </p:cNvPicPr>
          <p:nvPr/>
        </p:nvPicPr>
        <p:blipFill>
          <a:blip r:embed="rId2"/>
          <a:stretch>
            <a:fillRect/>
          </a:stretch>
        </p:blipFill>
        <p:spPr>
          <a:xfrm>
            <a:off x="1440493" y="998483"/>
            <a:ext cx="6584644" cy="3905969"/>
          </a:xfrm>
          <a:prstGeom prst="rect">
            <a:avLst/>
          </a:prstGeom>
        </p:spPr>
      </p:pic>
    </p:spTree>
    <p:extLst>
      <p:ext uri="{BB962C8B-B14F-4D97-AF65-F5344CB8AC3E}">
        <p14:creationId xmlns:p14="http://schemas.microsoft.com/office/powerpoint/2010/main" val="240695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3C78D8"/>
                </a:solidFill>
                <a:latin typeface="Gill Sans" charset="0"/>
                <a:ea typeface="Gill Sans" charset="0"/>
                <a:cs typeface="Gill Sans" charset="0"/>
                <a:sym typeface="Oswald"/>
              </a:rPr>
              <a:t>Understanding Document Destruction and Record Retention</a:t>
            </a:r>
            <a:endParaRPr sz="3600" i="0" u="none" strike="noStrike" cap="none" dirty="0">
              <a:solidFill>
                <a:srgbClr val="3C78D8"/>
              </a:solidFill>
              <a:latin typeface="Gill Sans" charset="0"/>
              <a:ea typeface="Gill Sans" charset="0"/>
              <a:cs typeface="Gill Sans" charset="0"/>
              <a:sym typeface="Oswald"/>
            </a:endParaRPr>
          </a:p>
        </p:txBody>
      </p:sp>
      <p:sp>
        <p:nvSpPr>
          <p:cNvPr id="10" name="Google Shape;180;p26"/>
          <p:cNvSpPr txBox="1"/>
          <p:nvPr/>
        </p:nvSpPr>
        <p:spPr>
          <a:xfrm>
            <a:off x="559952" y="1507850"/>
            <a:ext cx="8193052" cy="3230100"/>
          </a:xfrm>
          <a:prstGeom prst="rect">
            <a:avLst/>
          </a:prstGeom>
          <a:noFill/>
          <a:ln>
            <a:noFill/>
          </a:ln>
        </p:spPr>
        <p:txBody>
          <a:bodyPr spcFirstLastPara="1" wrap="square" lIns="91425" tIns="91425" rIns="91425" bIns="91425" anchor="t" anchorCtr="0">
            <a:noAutofit/>
          </a:bodyPr>
          <a:lstStyle/>
          <a:p>
            <a:r>
              <a:rPr lang="en-US" b="1" dirty="0">
                <a:latin typeface="Gill Sans MT" panose="020B0502020104020203" pitchFamily="34" charset="0"/>
              </a:rPr>
              <a:t>General Description of Document Destruction as a whole</a:t>
            </a:r>
          </a:p>
          <a:p>
            <a:r>
              <a:rPr lang="en-US" b="1" dirty="0">
                <a:latin typeface="Gill Sans MT"/>
              </a:rPr>
              <a:t>WHAT:</a:t>
            </a:r>
            <a:r>
              <a:rPr lang="en-US" dirty="0">
                <a:latin typeface="Gill Sans MT"/>
              </a:rPr>
              <a:t> </a:t>
            </a:r>
            <a:r>
              <a:rPr lang="en-US" dirty="0">
                <a:solidFill>
                  <a:schemeClr val="tx1"/>
                </a:solidFill>
                <a:latin typeface="Gill Sans MT"/>
              </a:rPr>
              <a:t>Any document that reaches the time allowed for destruction, per the Records Retention document,  must always be accounted for through documentation.  Different categories of records must be retained for different amounts of time.  Each category of documents </a:t>
            </a:r>
            <a:r>
              <a:rPr lang="en-US" dirty="0">
                <a:latin typeface="Gill Sans MT"/>
              </a:rPr>
              <a:t>has its own Schedule # and Retention Period.  Before shredding anything, first review the Record Retention Schedule to ensure that items are being kept the appropriate amount of time, and not destroyed before it is approved to do so.  </a:t>
            </a:r>
            <a:endParaRPr lang="en-US" dirty="0">
              <a:latin typeface="Gill Sans MT" panose="020B0502020104020203" pitchFamily="34" charset="0"/>
            </a:endParaRPr>
          </a:p>
          <a:p>
            <a:endParaRPr lang="en-US" b="1" dirty="0"/>
          </a:p>
          <a:p>
            <a:r>
              <a:rPr lang="en-US" b="1" dirty="0"/>
              <a:t>How: Example of how to interpret Record Retention Schedule: The school’s Visitor Log, that is maintained by main office, is used for anyone that is signing into, or out of, the school at any given time.  According to the Record Retention Schedule, the Schedule Number for the Visitor Log is #133.  The retention period for these forms is One School Year. Those logs must be maintained for that amount of time, after which they can be destroyed.  It is always important to refer to the Record Retention Schedule before destroying any document.  If the school is under audit/inspection, they will ask for those documents.</a:t>
            </a:r>
            <a:endParaRPr lang="en-US" dirty="0">
              <a:latin typeface="Gill Sans MT" panose="020B0502020104020203" pitchFamily="34"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Record Retention Schedule</a:t>
            </a:r>
            <a:endParaRPr sz="3600" i="0" u="none" strike="noStrike" cap="none" dirty="0">
              <a:solidFill>
                <a:srgbClr val="0070C0"/>
              </a:solidFill>
              <a:latin typeface="Gill Sans" charset="0"/>
              <a:ea typeface="Gill Sans" charset="0"/>
              <a:cs typeface="Gill Sans" charset="0"/>
              <a:sym typeface="Oswald"/>
            </a:endParaRPr>
          </a:p>
        </p:txBody>
      </p:sp>
      <p:sp>
        <p:nvSpPr>
          <p:cNvPr id="10" name="Google Shape;180;p26"/>
          <p:cNvSpPr txBox="1"/>
          <p:nvPr/>
        </p:nvSpPr>
        <p:spPr>
          <a:xfrm>
            <a:off x="559952" y="1507850"/>
            <a:ext cx="8193052" cy="3230100"/>
          </a:xfrm>
          <a:prstGeom prst="rect">
            <a:avLst/>
          </a:prstGeom>
          <a:noFill/>
          <a:ln>
            <a:noFill/>
          </a:ln>
        </p:spPr>
        <p:txBody>
          <a:bodyPr spcFirstLastPara="1" wrap="square" lIns="91425" tIns="91425" rIns="91425" bIns="91425" anchor="t" anchorCtr="0">
            <a:noAutofit/>
          </a:bodyPr>
          <a:lstStyle/>
          <a:p>
            <a:pPr marL="457200" indent="-457200">
              <a:buFont typeface="Arial" charset="0"/>
              <a:buChar char="•"/>
            </a:pPr>
            <a:r>
              <a:rPr lang="en-US" dirty="0">
                <a:latin typeface="Gill Sans MT"/>
                <a:ea typeface="Gill Sans MT" charset="0"/>
                <a:cs typeface="Gill Sans MT" charset="0"/>
              </a:rPr>
              <a:t>The Record Retention Schedule provides information about the schedule type, a description, and how long records need retained. This document can be found on the CCS Dashboard.</a:t>
            </a:r>
            <a:endParaRPr lang="en-US" dirty="0">
              <a:latin typeface="Gill Sans MT" charset="0"/>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663381" y="2125661"/>
            <a:ext cx="3226357" cy="2246769"/>
          </a:xfrm>
          <a:prstGeom prst="rect">
            <a:avLst/>
          </a:prstGeom>
          <a:noFill/>
        </p:spPr>
        <p:txBody>
          <a:bodyPr wrap="square" rtlCol="0">
            <a:spAutoFit/>
          </a:bodyPr>
          <a:lstStyle/>
          <a:p>
            <a:r>
              <a:rPr lang="en-US" dirty="0">
                <a:solidFill>
                  <a:srgbClr val="0070C0"/>
                </a:solidFill>
                <a:latin typeface="Gill Sans MT" panose="020B0502020104020203" pitchFamily="34" charset="0"/>
              </a:rPr>
              <a:t>The only items that are to be shred during this process are student Writing Portfolios.  Those are not contained within the Record Retention Schedule and may be shred when student is inactive. This information is here to explain the whole process in case there is a need to shred other documents unrelated to Processing Records to be Digitized.</a:t>
            </a:r>
          </a:p>
        </p:txBody>
      </p:sp>
      <p:pic>
        <p:nvPicPr>
          <p:cNvPr id="4" name="Picture 3"/>
          <p:cNvPicPr>
            <a:picLocks noChangeAspect="1"/>
          </p:cNvPicPr>
          <p:nvPr/>
        </p:nvPicPr>
        <p:blipFill>
          <a:blip r:embed="rId5"/>
          <a:stretch>
            <a:fillRect/>
          </a:stretch>
        </p:blipFill>
        <p:spPr>
          <a:xfrm>
            <a:off x="601585" y="2404495"/>
            <a:ext cx="5020163" cy="1231102"/>
          </a:xfrm>
          <a:prstGeom prst="rect">
            <a:avLst/>
          </a:prstGeom>
        </p:spPr>
      </p:pic>
    </p:spTree>
    <p:extLst>
      <p:ext uri="{BB962C8B-B14F-4D97-AF65-F5344CB8AC3E}">
        <p14:creationId xmlns:p14="http://schemas.microsoft.com/office/powerpoint/2010/main" val="145638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Record Retention Schedule</a:t>
            </a:r>
            <a:endParaRPr sz="3600" i="0" u="none" strike="noStrike" cap="none" dirty="0">
              <a:solidFill>
                <a:srgbClr val="0070C0"/>
              </a:solidFill>
              <a:latin typeface="Gill Sans" charset="0"/>
              <a:ea typeface="Gill Sans" charset="0"/>
              <a:cs typeface="Gill Sans" charset="0"/>
              <a:sym typeface="Oswald"/>
            </a:endParaRPr>
          </a:p>
        </p:txBody>
      </p:sp>
      <p:sp>
        <p:nvSpPr>
          <p:cNvPr id="10" name="Google Shape;180;p26"/>
          <p:cNvSpPr txBox="1"/>
          <p:nvPr/>
        </p:nvSpPr>
        <p:spPr>
          <a:xfrm>
            <a:off x="559952" y="1548449"/>
            <a:ext cx="8193052" cy="3230100"/>
          </a:xfrm>
          <a:prstGeom prst="rect">
            <a:avLst/>
          </a:prstGeom>
          <a:noFill/>
          <a:ln>
            <a:noFill/>
          </a:ln>
        </p:spPr>
        <p:txBody>
          <a:bodyPr spcFirstLastPara="1" wrap="square" lIns="91425" tIns="91425" rIns="91425" bIns="91425" anchor="t" anchorCtr="0">
            <a:noAutofit/>
          </a:bodyPr>
          <a:lstStyle/>
          <a:p>
            <a:pPr marL="457200" indent="-457200">
              <a:buFont typeface="Arial" charset="0"/>
              <a:buChar char="•"/>
            </a:pPr>
            <a:endParaRPr lang="en-US" dirty="0">
              <a:latin typeface="Gill Sans MT" charset="0"/>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26" y="1620385"/>
            <a:ext cx="5019675" cy="2752725"/>
          </a:xfrm>
          <a:prstGeom prst="rect">
            <a:avLst/>
          </a:prstGeom>
        </p:spPr>
      </p:pic>
      <p:sp>
        <p:nvSpPr>
          <p:cNvPr id="5" name="Left Arrow 4"/>
          <p:cNvSpPr/>
          <p:nvPr/>
        </p:nvSpPr>
        <p:spPr>
          <a:xfrm>
            <a:off x="2718440" y="3163499"/>
            <a:ext cx="2861187" cy="4708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4658" y="1691148"/>
            <a:ext cx="2578346" cy="1600438"/>
          </a:xfrm>
          <a:prstGeom prst="rect">
            <a:avLst/>
          </a:prstGeom>
          <a:noFill/>
        </p:spPr>
        <p:txBody>
          <a:bodyPr wrap="square" rtlCol="0">
            <a:spAutoFit/>
          </a:bodyPr>
          <a:lstStyle/>
          <a:p>
            <a:r>
              <a:rPr lang="en-US" dirty="0">
                <a:latin typeface="Gill Sans MT" panose="020B0502020104020203" pitchFamily="34" charset="0"/>
              </a:rPr>
              <a:t>A copy of the Record Retention Schedule can be found here.  Follow the same steps that were taken to locate the Document Destruction “Shred” Label, and that is where to locate this document.</a:t>
            </a:r>
          </a:p>
        </p:txBody>
      </p:sp>
    </p:spTree>
    <p:extLst>
      <p:ext uri="{BB962C8B-B14F-4D97-AF65-F5344CB8AC3E}">
        <p14:creationId xmlns:p14="http://schemas.microsoft.com/office/powerpoint/2010/main" val="165598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6676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Required Materials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4" name="Picture 3"/>
          <p:cNvPicPr>
            <a:picLocks noChangeAspect="1"/>
          </p:cNvPicPr>
          <p:nvPr/>
        </p:nvPicPr>
        <p:blipFill>
          <a:blip r:embed="rId5"/>
          <a:stretch>
            <a:fillRect/>
          </a:stretch>
        </p:blipFill>
        <p:spPr>
          <a:xfrm>
            <a:off x="2061812" y="2025445"/>
            <a:ext cx="3506390" cy="1922859"/>
          </a:xfrm>
          <a:prstGeom prst="rect">
            <a:avLst/>
          </a:prstGeom>
        </p:spPr>
      </p:pic>
      <p:sp>
        <p:nvSpPr>
          <p:cNvPr id="5" name="Left Arrow 4"/>
          <p:cNvSpPr/>
          <p:nvPr/>
        </p:nvSpPr>
        <p:spPr>
          <a:xfrm>
            <a:off x="4226210" y="2438399"/>
            <a:ext cx="963562" cy="1278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5338916" y="1435510"/>
            <a:ext cx="3480619" cy="3108543"/>
          </a:xfrm>
          <a:prstGeom prst="rect">
            <a:avLst/>
          </a:prstGeom>
          <a:noFill/>
        </p:spPr>
        <p:txBody>
          <a:bodyPr wrap="square" rtlCol="0">
            <a:spAutoFit/>
          </a:bodyPr>
          <a:lstStyle/>
          <a:p>
            <a:r>
              <a:rPr lang="en-US" dirty="0"/>
              <a:t>A copy of the Shred Label can be found on the CCS Intranet by selecting Departments and scrolling down to the Warehousing Textbooks section.</a:t>
            </a:r>
          </a:p>
          <a:p>
            <a:endParaRPr lang="en-US" dirty="0"/>
          </a:p>
          <a:p>
            <a:r>
              <a:rPr lang="en-US" dirty="0"/>
              <a:t>The labels that are to be used are the Avery 8126 Internet Shipping Labels. They are “half sheet labels”, meaning 2 per sheet. These can be ordered from Friends, and cost is $7.20 for box of 50 sheets. (price subject to change)</a:t>
            </a:r>
          </a:p>
          <a:p>
            <a:endParaRPr lang="en-US" dirty="0"/>
          </a:p>
          <a:p>
            <a:r>
              <a:rPr lang="en-US" dirty="0"/>
              <a:t>Each box should have only 1 of these labels attached to either end of the box.</a:t>
            </a:r>
          </a:p>
        </p:txBody>
      </p:sp>
    </p:spTree>
    <p:extLst>
      <p:ext uri="{BB962C8B-B14F-4D97-AF65-F5344CB8AC3E}">
        <p14:creationId xmlns:p14="http://schemas.microsoft.com/office/powerpoint/2010/main" val="342031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Supplies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extBox 1"/>
          <p:cNvSpPr txBox="1"/>
          <p:nvPr/>
        </p:nvSpPr>
        <p:spPr>
          <a:xfrm>
            <a:off x="5692877" y="1351111"/>
            <a:ext cx="3196861" cy="1384995"/>
          </a:xfrm>
          <a:prstGeom prst="rect">
            <a:avLst/>
          </a:prstGeom>
          <a:noFill/>
        </p:spPr>
        <p:txBody>
          <a:bodyPr wrap="square" rtlCol="0">
            <a:spAutoFit/>
          </a:bodyPr>
          <a:lstStyle/>
          <a:p>
            <a:r>
              <a:rPr lang="en-US" dirty="0">
                <a:latin typeface="Gill Sans MT" panose="020B0502020104020203" pitchFamily="34" charset="0"/>
              </a:rPr>
              <a:t>The label format may change over time, but the information required should stay the same. For any questions about the template, or information that is needed, please contact Delivery Services.</a:t>
            </a:r>
          </a:p>
          <a:p>
            <a:endParaRPr lang="en-US" dirty="0">
              <a:latin typeface="Gill Sans MT" panose="020B0502020104020203" pitchFamily="34" charset="0"/>
            </a:endParaRPr>
          </a:p>
        </p:txBody>
      </p:sp>
      <p:sp>
        <p:nvSpPr>
          <p:cNvPr id="4" name="TextBox 3"/>
          <p:cNvSpPr txBox="1"/>
          <p:nvPr/>
        </p:nvSpPr>
        <p:spPr>
          <a:xfrm>
            <a:off x="5761703" y="2736106"/>
            <a:ext cx="2979174" cy="1815882"/>
          </a:xfrm>
          <a:prstGeom prst="rect">
            <a:avLst/>
          </a:prstGeom>
          <a:noFill/>
        </p:spPr>
        <p:txBody>
          <a:bodyPr wrap="square" rtlCol="0">
            <a:spAutoFit/>
          </a:bodyPr>
          <a:lstStyle/>
          <a:p>
            <a:r>
              <a:rPr lang="en-US" dirty="0">
                <a:latin typeface="Gill Sans MT" panose="020B0502020104020203" pitchFamily="34" charset="0"/>
              </a:rPr>
              <a:t>After detailed description is typed on label, at the bottom of the description box type “DESTROY (date to be destroyed)” as large as space will allow, like pictured in sample.  This makes it easily known when that box can be destroyed and easier on the warehouse.</a:t>
            </a:r>
          </a:p>
        </p:txBody>
      </p:sp>
      <p:pic>
        <p:nvPicPr>
          <p:cNvPr id="6" name="Picture 5">
            <a:extLst>
              <a:ext uri="{FF2B5EF4-FFF2-40B4-BE49-F238E27FC236}">
                <a16:creationId xmlns:a16="http://schemas.microsoft.com/office/drawing/2014/main" id="{12393BB1-46AC-45CF-9DCE-7C91E6314EC0}"/>
              </a:ext>
            </a:extLst>
          </p:cNvPr>
          <p:cNvPicPr>
            <a:picLocks noChangeAspect="1"/>
          </p:cNvPicPr>
          <p:nvPr/>
        </p:nvPicPr>
        <p:blipFill>
          <a:blip r:embed="rId5"/>
          <a:stretch>
            <a:fillRect/>
          </a:stretch>
        </p:blipFill>
        <p:spPr>
          <a:xfrm>
            <a:off x="401654" y="1314534"/>
            <a:ext cx="5211188" cy="3382236"/>
          </a:xfrm>
          <a:prstGeom prst="rect">
            <a:avLst/>
          </a:prstGeom>
          <a:ln>
            <a:solidFill>
              <a:srgbClr val="002060"/>
            </a:solidFill>
          </a:ln>
        </p:spPr>
      </p:pic>
    </p:spTree>
    <p:extLst>
      <p:ext uri="{BB962C8B-B14F-4D97-AF65-F5344CB8AC3E}">
        <p14:creationId xmlns:p14="http://schemas.microsoft.com/office/powerpoint/2010/main" val="355550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Supplies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Rectangle 1"/>
          <p:cNvSpPr/>
          <p:nvPr/>
        </p:nvSpPr>
        <p:spPr>
          <a:xfrm>
            <a:off x="639097" y="1620385"/>
            <a:ext cx="6853084" cy="2046651"/>
          </a:xfrm>
          <a:prstGeom prst="rect">
            <a:avLst/>
          </a:prstGeom>
        </p:spPr>
        <p:txBody>
          <a:bodyPr wrap="square">
            <a:spAutoFit/>
          </a:bodyPr>
          <a:lstStyle/>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The box that is </a:t>
            </a:r>
            <a:r>
              <a:rPr lang="en-US" b="1" dirty="0">
                <a:latin typeface="Gill Sans MT" panose="020B0502020104020203" pitchFamily="34" charset="0"/>
                <a:ea typeface="Calibri" panose="020F0502020204030204" pitchFamily="34" charset="0"/>
                <a:cs typeface="Times New Roman" panose="02020603050405020304" pitchFamily="18" charset="0"/>
              </a:rPr>
              <a:t>required </a:t>
            </a:r>
            <a:r>
              <a:rPr lang="en-US" dirty="0">
                <a:latin typeface="Gill Sans MT" panose="020B0502020104020203" pitchFamily="34" charset="0"/>
                <a:ea typeface="Calibri" panose="020F0502020204030204" pitchFamily="34" charset="0"/>
                <a:cs typeface="Times New Roman" panose="02020603050405020304" pitchFamily="18" charset="0"/>
              </a:rPr>
              <a:t>by the warehouse for Document Destruction can be ordered from the Warehouse, directly, using:</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Order Number: 800005       General Purpose Box         </a:t>
            </a:r>
            <a:r>
              <a:rPr lang="en-US" dirty="0" err="1">
                <a:latin typeface="Gill Sans MT" panose="020B0502020104020203" pitchFamily="34" charset="0"/>
                <a:ea typeface="Calibri" panose="020F0502020204030204" pitchFamily="34" charset="0"/>
                <a:cs typeface="Times New Roman" panose="02020603050405020304" pitchFamily="18" charset="0"/>
              </a:rPr>
              <a:t>Box</a:t>
            </a:r>
            <a:r>
              <a:rPr lang="en-US" dirty="0">
                <a:latin typeface="Gill Sans MT" panose="020B0502020104020203" pitchFamily="34" charset="0"/>
                <a:ea typeface="Calibri" panose="020F0502020204030204" pitchFamily="34" charset="0"/>
                <a:cs typeface="Times New Roman" panose="02020603050405020304" pitchFamily="18" charset="0"/>
              </a:rPr>
              <a:t> size: 18”L x 12”W x 10”H    25 per bundle for $20 (Price Subject to Change)</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If ordering from Friends:</a:t>
            </a:r>
          </a:p>
          <a:p>
            <a:pPr>
              <a:lnSpc>
                <a:spcPct val="107000"/>
              </a:lnSpc>
            </a:pPr>
            <a:r>
              <a:rPr lang="en-US" dirty="0">
                <a:latin typeface="Gill Sans MT" panose="020B0502020104020203" pitchFamily="34" charset="0"/>
                <a:ea typeface="Calibri" panose="020F0502020204030204" pitchFamily="34" charset="0"/>
                <a:cs typeface="Times New Roman" panose="02020603050405020304" pitchFamily="18" charset="0"/>
              </a:rPr>
              <a:t>Order Number: BOX181210R</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US" dirty="0">
                <a:latin typeface="Gill Sans MT" panose="020B0502020104020203" pitchFamily="34" charset="0"/>
                <a:ea typeface="Calibri" panose="020F0502020204030204" pitchFamily="34" charset="0"/>
                <a:cs typeface="Times New Roman" panose="02020603050405020304" pitchFamily="18" charset="0"/>
              </a:rPr>
              <a:t>20 per bundle for $30.89 (Price Subject to Change)</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28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Rectangle 1"/>
          <p:cNvSpPr/>
          <p:nvPr/>
        </p:nvSpPr>
        <p:spPr>
          <a:xfrm>
            <a:off x="540774" y="1375351"/>
            <a:ext cx="6951407" cy="1014380"/>
          </a:xfrm>
          <a:prstGeom prst="rect">
            <a:avLst/>
          </a:prstGeom>
        </p:spPr>
        <p:txBody>
          <a:bodyPr wrap="square">
            <a:spAutoFit/>
          </a:bodyPr>
          <a:lstStyle/>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Once the boxes are ready and labeled, create a Shredding Authorization Form.  The warehouse will not destroy the documents without a signed copy of this form.  The person that is to sign this document is the person that has authority within the school.  This most likely would be the Principal.  To create this document go to:</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5"/>
          <a:stretch>
            <a:fillRect/>
          </a:stretch>
        </p:blipFill>
        <p:spPr>
          <a:xfrm>
            <a:off x="639097" y="2503191"/>
            <a:ext cx="5852795" cy="1819910"/>
          </a:xfrm>
          <a:prstGeom prst="rect">
            <a:avLst/>
          </a:prstGeom>
        </p:spPr>
      </p:pic>
      <p:sp>
        <p:nvSpPr>
          <p:cNvPr id="3" name="Up Arrow 2"/>
          <p:cNvSpPr/>
          <p:nvPr/>
        </p:nvSpPr>
        <p:spPr>
          <a:xfrm>
            <a:off x="1799302" y="3621574"/>
            <a:ext cx="432619" cy="10386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880860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985</Words>
  <Application>Microsoft Office PowerPoint</Application>
  <PresentationFormat>On-screen Show (16:9)</PresentationFormat>
  <Paragraphs>60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vt:lpstr>
      <vt:lpstr>Gill Sans MT</vt:lpstr>
      <vt:lpstr>Oswald</vt:lpstr>
      <vt:lpstr>Quattrocento Sans</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 Anderson</dc:creator>
  <cp:lastModifiedBy>Sarah M Delozier</cp:lastModifiedBy>
  <cp:revision>65</cp:revision>
  <cp:lastPrinted>2021-05-26T16:52:35Z</cp:lastPrinted>
  <dcterms:modified xsi:type="dcterms:W3CDTF">2023-08-31T14:36:08Z</dcterms:modified>
</cp:coreProperties>
</file>