
<file path=[Content_Types].xml><?xml version="1.0" encoding="utf-8"?>
<Types xmlns="http://schemas.openxmlformats.org/package/2006/content-types">
  <Default Extension="png" ContentType="image/png"/>
  <Default Extension="glb" ContentType="model/gltf.binary"/>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6"/>
  </p:notesMasterIdLst>
  <p:sldIdLst>
    <p:sldId id="281" r:id="rId2"/>
    <p:sldId id="262" r:id="rId3"/>
    <p:sldId id="311" r:id="rId4"/>
    <p:sldId id="315" r:id="rId5"/>
    <p:sldId id="316" r:id="rId6"/>
    <p:sldId id="317" r:id="rId7"/>
    <p:sldId id="298" r:id="rId8"/>
    <p:sldId id="309" r:id="rId9"/>
    <p:sldId id="290" r:id="rId10"/>
    <p:sldId id="312" r:id="rId11"/>
    <p:sldId id="313" r:id="rId12"/>
    <p:sldId id="314" r:id="rId13"/>
    <p:sldId id="308" r:id="rId14"/>
    <p:sldId id="288" r:id="rId15"/>
    <p:sldId id="289" r:id="rId16"/>
    <p:sldId id="318" r:id="rId17"/>
    <p:sldId id="294" r:id="rId18"/>
    <p:sldId id="304" r:id="rId19"/>
    <p:sldId id="305" r:id="rId20"/>
    <p:sldId id="306" r:id="rId21"/>
    <p:sldId id="307" r:id="rId22"/>
    <p:sldId id="319" r:id="rId23"/>
    <p:sldId id="296" r:id="rId24"/>
    <p:sldId id="300" r:id="rId25"/>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ber K Eddy" initials="AKE" lastIdx="1" clrIdx="0">
    <p:extLst>
      <p:ext uri="{19B8F6BF-5375-455C-9EA6-DF929625EA0E}">
        <p15:presenceInfo xmlns:p15="http://schemas.microsoft.com/office/powerpoint/2012/main" userId="S-1-5-21-3020372185-1919682342-3756526228-446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401B"/>
    <a:srgbClr val="5C1FF5"/>
    <a:srgbClr val="FC1839"/>
    <a:srgbClr val="20923B"/>
    <a:srgbClr val="FF0066"/>
    <a:srgbClr val="8A17FD"/>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p:restoredTop sz="94643"/>
  </p:normalViewPr>
  <p:slideViewPr>
    <p:cSldViewPr snapToGrid="0">
      <p:cViewPr varScale="1">
        <p:scale>
          <a:sx n="230" d="100"/>
          <a:sy n="230" d="100"/>
        </p:scale>
        <p:origin x="3552" y="186"/>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899020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523324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3518187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2250292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864885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3667005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3356601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3234585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772777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3080914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347477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1855032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67255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3564036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2948954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2800201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875693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4099755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3978004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718631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53213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3521347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2781829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2083428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2115189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hyperlink" Target="mailto:sdelozier@columbus.k12.oh.us"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mailto:DivRegistrar@columbus.k12.oh.us"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mailto:sdelozier@columbus.k12.oh.u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5"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0" name="Rectangle 9"/>
          <p:cNvSpPr/>
          <p:nvPr/>
        </p:nvSpPr>
        <p:spPr>
          <a:xfrm>
            <a:off x="6054674" y="3364753"/>
            <a:ext cx="160109" cy="307777"/>
          </a:xfrm>
          <a:prstGeom prst="rect">
            <a:avLst/>
          </a:prstGeom>
        </p:spPr>
        <p:txBody>
          <a:bodyPr wrap="square">
            <a:spAutoFit/>
          </a:bodyPr>
          <a:lstStyle/>
          <a:p>
            <a:r>
              <a:rPr lang="en-US" dirty="0"/>
              <a:t> </a:t>
            </a:r>
          </a:p>
        </p:txBody>
      </p:sp>
      <p:sp>
        <p:nvSpPr>
          <p:cNvPr id="9" name="Google Shape;118;p20"/>
          <p:cNvSpPr txBox="1"/>
          <p:nvPr/>
        </p:nvSpPr>
        <p:spPr>
          <a:xfrm>
            <a:off x="3004457" y="1027611"/>
            <a:ext cx="5885281" cy="2501579"/>
          </a:xfrm>
          <a:prstGeom prst="rect">
            <a:avLst/>
          </a:prstGeom>
          <a:noFill/>
          <a:ln>
            <a:noFill/>
          </a:ln>
        </p:spPr>
        <p:txBody>
          <a:bodyPr spcFirstLastPara="1" wrap="square" lIns="91425" tIns="91425" rIns="91425" bIns="91425" anchor="ctr" anchorCtr="0">
            <a:noAutofit/>
          </a:bodyPr>
          <a:lstStyle/>
          <a:p>
            <a:pPr lvl="0" algn="ctr">
              <a:buSzPts val="3600"/>
            </a:pPr>
            <a:r>
              <a:rPr lang="en-US" sz="4400" b="1" dirty="0">
                <a:solidFill>
                  <a:srgbClr val="5C1FF5"/>
                </a:solidFill>
                <a:latin typeface="Gill Sans MT" panose="020B0502020104020203" pitchFamily="34" charset="0"/>
              </a:rPr>
              <a:t>Processing Inactive Student Records for Digitization</a:t>
            </a:r>
            <a:endParaRPr sz="4400" b="1" i="0" u="none" strike="noStrike" cap="none" dirty="0">
              <a:solidFill>
                <a:srgbClr val="5C1FF5"/>
              </a:solidFill>
              <a:latin typeface="Gill Sans MT" panose="020B0502020104020203" pitchFamily="34" charset="0"/>
              <a:ea typeface="Gill Sans MT" charset="0"/>
              <a:cs typeface="Gill Sans MT" charset="0"/>
              <a:sym typeface="Oswald"/>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sp>
        <p:nvSpPr>
          <p:cNvPr id="11" name="Google Shape;118;p20"/>
          <p:cNvSpPr txBox="1"/>
          <p:nvPr/>
        </p:nvSpPr>
        <p:spPr>
          <a:xfrm>
            <a:off x="2938894" y="3529190"/>
            <a:ext cx="5885281" cy="993649"/>
          </a:xfrm>
          <a:prstGeom prst="rect">
            <a:avLst/>
          </a:prstGeom>
          <a:noFill/>
          <a:ln>
            <a:noFill/>
          </a:ln>
        </p:spPr>
        <p:txBody>
          <a:bodyPr spcFirstLastPara="1" wrap="square" lIns="91425" tIns="91425" rIns="91425" bIns="91425" anchor="ctr" anchorCtr="0">
            <a:noAutofit/>
          </a:bodyPr>
          <a:lstStyle/>
          <a:p>
            <a:pPr lvl="0" defTabSz="457200">
              <a:spcBef>
                <a:spcPts val="1000"/>
              </a:spcBef>
              <a:buClr>
                <a:srgbClr val="B31166"/>
              </a:buClr>
              <a:buSzPct val="80000"/>
            </a:pPr>
            <a:r>
              <a:rPr lang="en-US" sz="1700" kern="1200" cap="all" dirty="0">
                <a:solidFill>
                  <a:srgbClr val="C00000"/>
                </a:solidFill>
                <a:latin typeface="Gill Sans MT" panose="020B0502020104020203" pitchFamily="34" charset="0"/>
                <a:ea typeface="+mn-ea"/>
                <a:cs typeface="+mn-cs"/>
              </a:rPr>
              <a:t>Responsibilities of the school secretaries and/or records personnel within the schools</a:t>
            </a:r>
          </a:p>
          <a:p>
            <a:pPr lvl="0" defTabSz="457200">
              <a:spcBef>
                <a:spcPts val="1000"/>
              </a:spcBef>
              <a:buClr>
                <a:srgbClr val="B31166"/>
              </a:buClr>
              <a:buSzPct val="80000"/>
            </a:pPr>
            <a:r>
              <a:rPr lang="en-US" sz="1700" kern="1200" cap="all" dirty="0">
                <a:solidFill>
                  <a:srgbClr val="C00000"/>
                </a:solidFill>
                <a:latin typeface="Gill Sans MT" panose="020B0502020104020203" pitchFamily="34" charset="0"/>
                <a:ea typeface="+mn-ea"/>
                <a:cs typeface="+mn-cs"/>
              </a:rPr>
              <a:t>Created By: Sarah Delozier</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502" y="1343004"/>
            <a:ext cx="2609392" cy="2625303"/>
          </a:xfrm>
          <a:prstGeom prst="rect">
            <a:avLst/>
          </a:prstGeom>
        </p:spPr>
      </p:pic>
      <p:pic>
        <p:nvPicPr>
          <p:cNvPr id="3" name="Picture 2">
            <a:extLst>
              <a:ext uri="{FF2B5EF4-FFF2-40B4-BE49-F238E27FC236}">
                <a16:creationId xmlns:a16="http://schemas.microsoft.com/office/drawing/2014/main" id="{687F8379-70B9-4144-900F-962FE13DBC3E}"/>
              </a:ext>
            </a:extLst>
          </p:cNvPr>
          <p:cNvPicPr>
            <a:picLocks noChangeAspect="1"/>
          </p:cNvPicPr>
          <p:nvPr/>
        </p:nvPicPr>
        <p:blipFill>
          <a:blip r:embed="rId5"/>
          <a:stretch>
            <a:fillRect/>
          </a:stretch>
        </p:blipFill>
        <p:spPr>
          <a:xfrm>
            <a:off x="8212491" y="124879"/>
            <a:ext cx="705698" cy="90918"/>
          </a:xfrm>
          <a:prstGeom prst="rect">
            <a:avLst/>
          </a:prstGeom>
        </p:spPr>
      </p:pic>
    </p:spTree>
    <p:extLst>
      <p:ext uri="{BB962C8B-B14F-4D97-AF65-F5344CB8AC3E}">
        <p14:creationId xmlns:p14="http://schemas.microsoft.com/office/powerpoint/2010/main" val="763092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611727" y="579697"/>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for Digitization: Spreadsheet Data</a:t>
            </a:r>
            <a:endParaRPr sz="3200" i="0" u="none" strike="noStrike" cap="none" dirty="0">
              <a:solidFill>
                <a:srgbClr val="5C1FF5"/>
              </a:solidFill>
              <a:latin typeface="Gill Sans MT" panose="020B0502020104020203" pitchFamily="34" charset="0"/>
              <a:ea typeface="Gill Sans" charset="0"/>
              <a:cs typeface="Gill Sans" charset="0"/>
              <a:sym typeface="Oswald"/>
            </a:endParaRPr>
          </a:p>
        </p:txBody>
      </p:sp>
      <p:sp>
        <p:nvSpPr>
          <p:cNvPr id="10" name="Google Shape;180;p26"/>
          <p:cNvSpPr txBox="1"/>
          <p:nvPr/>
        </p:nvSpPr>
        <p:spPr>
          <a:xfrm>
            <a:off x="475474" y="1236843"/>
            <a:ext cx="8193052" cy="3230100"/>
          </a:xfrm>
          <a:prstGeom prst="rect">
            <a:avLst/>
          </a:prstGeom>
          <a:noFill/>
          <a:ln>
            <a:noFill/>
          </a:ln>
        </p:spPr>
        <p:txBody>
          <a:bodyPr spcFirstLastPara="1" wrap="square" lIns="91425" tIns="91425" rIns="91425" bIns="91425" anchor="t" anchorCtr="0">
            <a:noAutofit/>
          </a:bodyPr>
          <a:lstStyle/>
          <a:p>
            <a:endParaRPr lang="en-US" b="1" dirty="0">
              <a:highlight>
                <a:srgbClr val="FFFF00"/>
              </a:highlight>
            </a:endParaRPr>
          </a:p>
          <a:p>
            <a:endParaRPr lang="en-US" b="1" dirty="0">
              <a:highlight>
                <a:srgbClr val="FFFF00"/>
              </a:highlight>
            </a:endParaRPr>
          </a:p>
          <a:p>
            <a:endParaRPr lang="en-US" b="1" dirty="0">
              <a:highlight>
                <a:srgbClr val="FFFF00"/>
              </a:highlight>
            </a:endParaRPr>
          </a:p>
          <a:p>
            <a:endParaRPr lang="en-US" b="1" dirty="0">
              <a:highlight>
                <a:srgbClr val="FFFF00"/>
              </a:highlight>
            </a:endParaRPr>
          </a:p>
          <a:p>
            <a:endParaRPr lang="en-US" b="1" dirty="0">
              <a:highlight>
                <a:srgbClr val="FFFF00"/>
              </a:highlight>
            </a:endParaRPr>
          </a:p>
          <a:p>
            <a:endParaRPr lang="en-US" b="1" dirty="0">
              <a:highlight>
                <a:srgbClr val="FFFF00"/>
              </a:highlight>
            </a:endParaRPr>
          </a:p>
          <a:p>
            <a:endParaRPr lang="en-US" b="1" dirty="0">
              <a:highlight>
                <a:srgbClr val="FFFF00"/>
              </a:highlight>
            </a:endParaRPr>
          </a:p>
          <a:p>
            <a:endParaRPr lang="en-US" b="1" dirty="0">
              <a:highlight>
                <a:srgbClr val="FFFF00"/>
              </a:highlight>
            </a:endParaRPr>
          </a:p>
          <a:p>
            <a:endParaRPr lang="en-US" b="1" dirty="0">
              <a:highlight>
                <a:srgbClr val="FFFF00"/>
              </a:highlight>
            </a:endParaRPr>
          </a:p>
          <a:p>
            <a:endParaRPr lang="en-US" b="1" dirty="0">
              <a:highlight>
                <a:srgbClr val="FFFF00"/>
              </a:highlight>
            </a:endParaRPr>
          </a:p>
          <a:p>
            <a:endParaRPr lang="en-US" b="1" dirty="0">
              <a:highlight>
                <a:srgbClr val="FFFF00"/>
              </a:highlight>
            </a:endParaRPr>
          </a:p>
          <a:p>
            <a:r>
              <a:rPr lang="en-US" b="1" dirty="0">
                <a:highlight>
                  <a:srgbClr val="FFFF00"/>
                </a:highlight>
              </a:rPr>
              <a:t>Arrow A:</a:t>
            </a:r>
            <a:r>
              <a:rPr lang="en-US" dirty="0"/>
              <a:t> Click in Column B at the start of text (the word “School”, and for the next row you will click  the word “Telephone”) When you click the start of the word in column B, the rows information will appear in the formula bar, </a:t>
            </a:r>
            <a:r>
              <a:rPr lang="en-US" b="1" dirty="0">
                <a:highlight>
                  <a:srgbClr val="FFFF00"/>
                </a:highlight>
              </a:rPr>
              <a:t>Arrow B</a:t>
            </a:r>
            <a:r>
              <a:rPr lang="en-US" dirty="0"/>
              <a:t>.  This is where you will type the necessary school and preparer information.  </a:t>
            </a:r>
          </a:p>
          <a:p>
            <a:endParaRPr lang="en-US" sz="800" dirty="0"/>
          </a:p>
          <a:p>
            <a:r>
              <a:rPr lang="en-US" dirty="0"/>
              <a:t>You will see more details on the next slide.</a:t>
            </a: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pic>
        <p:nvPicPr>
          <p:cNvPr id="17" name="Content Placeholder 3">
            <a:extLst>
              <a:ext uri="{FF2B5EF4-FFF2-40B4-BE49-F238E27FC236}">
                <a16:creationId xmlns:a16="http://schemas.microsoft.com/office/drawing/2014/main" id="{24740C50-BC7A-498D-A17C-FC34FA7EB20A}"/>
              </a:ext>
            </a:extLst>
          </p:cNvPr>
          <p:cNvPicPr>
            <a:picLocks noChangeAspect="1"/>
          </p:cNvPicPr>
          <p:nvPr/>
        </p:nvPicPr>
        <p:blipFill>
          <a:blip r:embed="rId5"/>
          <a:stretch>
            <a:fillRect/>
          </a:stretch>
        </p:blipFill>
        <p:spPr>
          <a:xfrm>
            <a:off x="1793966" y="1315683"/>
            <a:ext cx="5075826" cy="2247289"/>
          </a:xfrm>
          <a:prstGeom prst="rect">
            <a:avLst/>
          </a:prstGeom>
        </p:spPr>
      </p:pic>
      <p:sp>
        <p:nvSpPr>
          <p:cNvPr id="13" name="Arrow: Up 12">
            <a:extLst>
              <a:ext uri="{FF2B5EF4-FFF2-40B4-BE49-F238E27FC236}">
                <a16:creationId xmlns:a16="http://schemas.microsoft.com/office/drawing/2014/main" id="{5A74DC81-2317-49E5-B74D-1A81982E69E4}"/>
              </a:ext>
            </a:extLst>
          </p:cNvPr>
          <p:cNvSpPr/>
          <p:nvPr/>
        </p:nvSpPr>
        <p:spPr>
          <a:xfrm>
            <a:off x="2407502" y="2474755"/>
            <a:ext cx="309573" cy="661851"/>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4" name="Arrow: Up 13">
            <a:extLst>
              <a:ext uri="{FF2B5EF4-FFF2-40B4-BE49-F238E27FC236}">
                <a16:creationId xmlns:a16="http://schemas.microsoft.com/office/drawing/2014/main" id="{7F10883C-B232-4C48-85F7-7F5F469AD7A2}"/>
              </a:ext>
            </a:extLst>
          </p:cNvPr>
          <p:cNvSpPr/>
          <p:nvPr/>
        </p:nvSpPr>
        <p:spPr>
          <a:xfrm>
            <a:off x="2903891" y="2229393"/>
            <a:ext cx="378823" cy="775063"/>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Tree>
    <p:extLst>
      <p:ext uri="{BB962C8B-B14F-4D97-AF65-F5344CB8AC3E}">
        <p14:creationId xmlns:p14="http://schemas.microsoft.com/office/powerpoint/2010/main" val="232798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for Digitization: Spreadsheet Data</a:t>
            </a:r>
            <a:endParaRPr sz="3200" i="0" u="none" strike="noStrike" cap="none" dirty="0">
              <a:solidFill>
                <a:srgbClr val="5C1FF5"/>
              </a:solidFill>
              <a:latin typeface="Gill Sans MT" panose="020B0502020104020203" pitchFamily="34" charset="0"/>
              <a:ea typeface="Gill Sans" charset="0"/>
              <a:cs typeface="Gill Sans" charset="0"/>
              <a:sym typeface="Oswald"/>
            </a:endParaRPr>
          </a:p>
        </p:txBody>
      </p:sp>
      <p:sp>
        <p:nvSpPr>
          <p:cNvPr id="10" name="Google Shape;180;p26"/>
          <p:cNvSpPr txBox="1"/>
          <p:nvPr/>
        </p:nvSpPr>
        <p:spPr>
          <a:xfrm>
            <a:off x="4820194" y="1558841"/>
            <a:ext cx="3848332" cy="3123540"/>
          </a:xfrm>
          <a:prstGeom prst="rect">
            <a:avLst/>
          </a:prstGeom>
          <a:noFill/>
          <a:ln>
            <a:noFill/>
          </a:ln>
        </p:spPr>
        <p:txBody>
          <a:bodyPr spcFirstLastPara="1" wrap="square" lIns="91425" tIns="91425" rIns="91425" bIns="91425" anchor="t" anchorCtr="0">
            <a:noAutofit/>
          </a:bodyPr>
          <a:lstStyle/>
          <a:p>
            <a:r>
              <a:rPr lang="en-US" sz="1800" dirty="0">
                <a:latin typeface="Gill Sans MT" panose="020B0502020104020203" pitchFamily="34" charset="0"/>
              </a:rPr>
              <a:t>A: </a:t>
            </a:r>
            <a:r>
              <a:rPr lang="en-US" dirty="0">
                <a:latin typeface="Gill Sans MT" panose="020B0502020104020203" pitchFamily="34" charset="0"/>
              </a:rPr>
              <a:t>Click in Column B at the start of the information Requested, (School and then Telephone)</a:t>
            </a:r>
          </a:p>
          <a:p>
            <a:r>
              <a:rPr lang="en-US" sz="1800" dirty="0">
                <a:latin typeface="Gill Sans MT" panose="020B0502020104020203" pitchFamily="34" charset="0"/>
              </a:rPr>
              <a:t>B:  </a:t>
            </a:r>
            <a:r>
              <a:rPr lang="en-US" dirty="0">
                <a:latin typeface="Gill Sans MT" panose="020B0502020104020203" pitchFamily="34" charset="0"/>
              </a:rPr>
              <a:t>That row of information will appear in the Formula Bar and this is where you will enter your information.</a:t>
            </a:r>
          </a:p>
          <a:p>
            <a:r>
              <a:rPr lang="en-US" dirty="0">
                <a:solidFill>
                  <a:srgbClr val="FF0000"/>
                </a:solidFill>
                <a:latin typeface="Gill Sans MT" panose="020B0502020104020203" pitchFamily="34" charset="0"/>
              </a:rPr>
              <a:t>*The name of the person that processed the records must be listed on the spreadsheet.</a:t>
            </a:r>
          </a:p>
          <a:p>
            <a:r>
              <a:rPr lang="en-US" sz="1800" dirty="0">
                <a:latin typeface="Gill Sans MT" panose="020B0502020104020203" pitchFamily="34" charset="0"/>
              </a:rPr>
              <a:t>C: </a:t>
            </a:r>
            <a:r>
              <a:rPr lang="en-US" dirty="0">
                <a:latin typeface="Gill Sans MT" panose="020B0502020104020203" pitchFamily="34" charset="0"/>
              </a:rPr>
              <a:t>Shows the information that you have typed into the formula bar.</a:t>
            </a:r>
          </a:p>
          <a:p>
            <a:endParaRPr lang="en-US" dirty="0">
              <a:latin typeface="Gill Sans MT" panose="020B0502020104020203" pitchFamily="34" charset="0"/>
            </a:endParaRPr>
          </a:p>
          <a:p>
            <a:r>
              <a:rPr lang="en-US" sz="1800" dirty="0">
                <a:latin typeface="Gill Sans MT" panose="020B0502020104020203" pitchFamily="34" charset="0"/>
              </a:rPr>
              <a:t>D:</a:t>
            </a:r>
            <a:r>
              <a:rPr lang="en-US" dirty="0">
                <a:latin typeface="Gill Sans MT" panose="020B0502020104020203" pitchFamily="34" charset="0"/>
              </a:rPr>
              <a:t> Shows that same information as it will appear on the actual spreadsheet.</a:t>
            </a:r>
          </a:p>
          <a:p>
            <a:endParaRPr lang="en-US" dirty="0">
              <a:latin typeface="Gill Sans MT" panose="020B0502020104020203" pitchFamily="34"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pic>
        <p:nvPicPr>
          <p:cNvPr id="13" name="Picture 12">
            <a:extLst>
              <a:ext uri="{FF2B5EF4-FFF2-40B4-BE49-F238E27FC236}">
                <a16:creationId xmlns:a16="http://schemas.microsoft.com/office/drawing/2014/main" id="{0E6FF2BE-7FE7-4AD5-9C0C-69DD3A7CED8A}"/>
              </a:ext>
            </a:extLst>
          </p:cNvPr>
          <p:cNvPicPr>
            <a:picLocks noChangeAspect="1"/>
          </p:cNvPicPr>
          <p:nvPr/>
        </p:nvPicPr>
        <p:blipFill>
          <a:blip r:embed="rId5"/>
          <a:stretch>
            <a:fillRect/>
          </a:stretch>
        </p:blipFill>
        <p:spPr>
          <a:xfrm>
            <a:off x="256903" y="1600365"/>
            <a:ext cx="4250004" cy="1472716"/>
          </a:xfrm>
          <a:prstGeom prst="rect">
            <a:avLst/>
          </a:prstGeom>
        </p:spPr>
      </p:pic>
      <p:pic>
        <p:nvPicPr>
          <p:cNvPr id="14" name="Picture 13">
            <a:extLst>
              <a:ext uri="{FF2B5EF4-FFF2-40B4-BE49-F238E27FC236}">
                <a16:creationId xmlns:a16="http://schemas.microsoft.com/office/drawing/2014/main" id="{1E95F74E-BFC0-4680-83A4-B0C81E27B2EF}"/>
              </a:ext>
            </a:extLst>
          </p:cNvPr>
          <p:cNvPicPr>
            <a:picLocks noChangeAspect="1"/>
          </p:cNvPicPr>
          <p:nvPr/>
        </p:nvPicPr>
        <p:blipFill>
          <a:blip r:embed="rId6"/>
          <a:stretch>
            <a:fillRect/>
          </a:stretch>
        </p:blipFill>
        <p:spPr>
          <a:xfrm>
            <a:off x="197148" y="3130910"/>
            <a:ext cx="4374852" cy="1551494"/>
          </a:xfrm>
          <a:prstGeom prst="rect">
            <a:avLst/>
          </a:prstGeom>
        </p:spPr>
      </p:pic>
    </p:spTree>
    <p:extLst>
      <p:ext uri="{BB962C8B-B14F-4D97-AF65-F5344CB8AC3E}">
        <p14:creationId xmlns:p14="http://schemas.microsoft.com/office/powerpoint/2010/main" val="750167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for Digitization: Carton Number Explained</a:t>
            </a: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13" name="Rectangle 12">
            <a:extLst>
              <a:ext uri="{FF2B5EF4-FFF2-40B4-BE49-F238E27FC236}">
                <a16:creationId xmlns:a16="http://schemas.microsoft.com/office/drawing/2014/main" id="{BB7A5259-A412-4C61-A0F4-0A43E8FD2348}"/>
              </a:ext>
            </a:extLst>
          </p:cNvPr>
          <p:cNvSpPr/>
          <p:nvPr/>
        </p:nvSpPr>
        <p:spPr>
          <a:xfrm>
            <a:off x="348342" y="1530576"/>
            <a:ext cx="8696533" cy="1107996"/>
          </a:xfrm>
          <a:prstGeom prst="rect">
            <a:avLst/>
          </a:prstGeom>
        </p:spPr>
        <p:txBody>
          <a:bodyPr wrap="square">
            <a:spAutoFit/>
          </a:bodyPr>
          <a:lstStyle/>
          <a:p>
            <a:r>
              <a:rPr lang="en-US" sz="1100" dirty="0">
                <a:solidFill>
                  <a:srgbClr val="0000FF"/>
                </a:solidFill>
                <a:latin typeface="Gill Sans MT" panose="020B0502020104020203" pitchFamily="34" charset="0"/>
              </a:rPr>
              <a:t>The Carton Number space on the spreadsheet pertains to a carton number that a box of records was assigned if it was ever retained at the warehouse for storage.  We maintain the carton number so that we know if the carton has been processed for Digitization, it can officially be deleted off of the inventory list of records being held at the warehouse.  The Carton Number is ONLY assigned if a Record Retention was created.  Now that we do not have to hold records until the student reaches the age of 23, under no circumstance should a Record Retention be created for Inactive Student Records that need to be digitized.  If you have created a Record Retention, you should have kept a record of the carton numbers, and what those boxes contained.  Below is an example Record Retention Label and where that Carton Number would be found.</a:t>
            </a:r>
          </a:p>
        </p:txBody>
      </p:sp>
      <p:pic>
        <p:nvPicPr>
          <p:cNvPr id="17" name="Picture 16">
            <a:extLst>
              <a:ext uri="{FF2B5EF4-FFF2-40B4-BE49-F238E27FC236}">
                <a16:creationId xmlns:a16="http://schemas.microsoft.com/office/drawing/2014/main" id="{2F1B3CD6-CE97-434D-9349-0EEA6BD6DFC4}"/>
              </a:ext>
            </a:extLst>
          </p:cNvPr>
          <p:cNvPicPr>
            <a:picLocks noChangeAspect="1"/>
          </p:cNvPicPr>
          <p:nvPr/>
        </p:nvPicPr>
        <p:blipFill>
          <a:blip r:embed="rId5"/>
          <a:stretch>
            <a:fillRect/>
          </a:stretch>
        </p:blipFill>
        <p:spPr>
          <a:xfrm>
            <a:off x="613954" y="2660743"/>
            <a:ext cx="3192974" cy="2171652"/>
          </a:xfrm>
          <a:prstGeom prst="rect">
            <a:avLst/>
          </a:prstGeom>
        </p:spPr>
      </p:pic>
      <p:sp>
        <p:nvSpPr>
          <p:cNvPr id="14" name="Rectangle 13">
            <a:extLst>
              <a:ext uri="{FF2B5EF4-FFF2-40B4-BE49-F238E27FC236}">
                <a16:creationId xmlns:a16="http://schemas.microsoft.com/office/drawing/2014/main" id="{E19DA42F-877A-45F0-B28F-AD6147ADFD7F}"/>
              </a:ext>
            </a:extLst>
          </p:cNvPr>
          <p:cNvSpPr/>
          <p:nvPr/>
        </p:nvSpPr>
        <p:spPr>
          <a:xfrm>
            <a:off x="3849738" y="2818037"/>
            <a:ext cx="4572000" cy="1384995"/>
          </a:xfrm>
          <a:prstGeom prst="rect">
            <a:avLst/>
          </a:prstGeom>
        </p:spPr>
        <p:txBody>
          <a:bodyPr>
            <a:spAutoFit/>
          </a:bodyPr>
          <a:lstStyle/>
          <a:p>
            <a:r>
              <a:rPr lang="en-US" sz="1200" dirty="0">
                <a:solidFill>
                  <a:srgbClr val="FF0000"/>
                </a:solidFill>
                <a:latin typeface="Gill Sans MT" panose="020B0502020104020203" pitchFamily="34" charset="0"/>
              </a:rPr>
              <a:t>The retention label will not be in color, but I noted the key areas, and highlighted the carton number in YELLOW,  so you would know where to look for the information.  </a:t>
            </a:r>
          </a:p>
          <a:p>
            <a:r>
              <a:rPr lang="en-US" sz="1200" dirty="0">
                <a:solidFill>
                  <a:srgbClr val="FF0000"/>
                </a:solidFill>
                <a:latin typeface="Gill Sans MT" panose="020B0502020104020203" pitchFamily="34" charset="0"/>
              </a:rPr>
              <a:t>The “5521” would be the Carton # on the Digitization Template.  </a:t>
            </a:r>
          </a:p>
          <a:p>
            <a:r>
              <a:rPr lang="en-US" sz="1200" dirty="0">
                <a:solidFill>
                  <a:srgbClr val="FF0000"/>
                </a:solidFill>
                <a:latin typeface="Gill Sans MT" panose="020B0502020104020203" pitchFamily="34" charset="0"/>
              </a:rPr>
              <a:t>So, the box of records that you are sending was never retained at the warehouse, you can leave that space blank, or you can use it for your own reference, such as  “Carton 1 of 12”</a:t>
            </a:r>
          </a:p>
        </p:txBody>
      </p:sp>
    </p:spTree>
    <p:extLst>
      <p:ext uri="{BB962C8B-B14F-4D97-AF65-F5344CB8AC3E}">
        <p14:creationId xmlns:p14="http://schemas.microsoft.com/office/powerpoint/2010/main" val="1933587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for Digitization</a:t>
            </a:r>
            <a:endParaRPr sz="3200" i="0" u="none" strike="noStrike" cap="none" dirty="0">
              <a:solidFill>
                <a:srgbClr val="5C1FF5"/>
              </a:solidFill>
              <a:latin typeface="Gill Sans MT" panose="020B0502020104020203" pitchFamily="34" charset="0"/>
              <a:ea typeface="Gill Sans" charset="0"/>
              <a:cs typeface="Gill Sans" charset="0"/>
              <a:sym typeface="Oswald"/>
            </a:endParaRPr>
          </a:p>
        </p:txBody>
      </p:sp>
      <p:sp>
        <p:nvSpPr>
          <p:cNvPr id="10" name="Google Shape;180;p26"/>
          <p:cNvSpPr txBox="1"/>
          <p:nvPr/>
        </p:nvSpPr>
        <p:spPr>
          <a:xfrm>
            <a:off x="475474" y="1246549"/>
            <a:ext cx="8193052" cy="3659739"/>
          </a:xfrm>
          <a:prstGeom prst="rect">
            <a:avLst/>
          </a:prstGeom>
          <a:noFill/>
          <a:ln>
            <a:noFill/>
          </a:ln>
        </p:spPr>
        <p:txBody>
          <a:bodyPr spcFirstLastPara="1" wrap="square" lIns="91425" tIns="91425" rIns="91425" bIns="91425" anchor="t" anchorCtr="0">
            <a:noAutofit/>
          </a:bodyPr>
          <a:lstStyle/>
          <a:p>
            <a:pPr defTabSz="457200">
              <a:lnSpc>
                <a:spcPct val="107000"/>
              </a:lnSpc>
              <a:spcAft>
                <a:spcPts val="800"/>
              </a:spcAft>
              <a:buClrTx/>
            </a:pPr>
            <a:r>
              <a:rPr lang="en-US" kern="1200" dirty="0">
                <a:solidFill>
                  <a:prstClr val="black">
                    <a:lumMod val="75000"/>
                    <a:lumOff val="25000"/>
                  </a:prstClr>
                </a:solidFill>
                <a:latin typeface="Gill Sans MT" panose="020B0502020104020203" pitchFamily="34" charset="0"/>
              </a:rPr>
              <a:t>If the student has graduated, or becomes inactive with the Columbus City Schools District, the cumulative record will remain with the last school of attendance. While it is no longer required to maintain records until the student is 22 years of age, it is required that those records be maintained for one school year after the student graduates, or becomes an inactive student, before the records can be sent for digitization.                </a:t>
            </a:r>
            <a:r>
              <a:rPr lang="en-US" b="1" i="1" kern="1200" dirty="0">
                <a:solidFill>
                  <a:prstClr val="black">
                    <a:lumMod val="75000"/>
                    <a:lumOff val="25000"/>
                  </a:prstClr>
                </a:solidFill>
                <a:latin typeface="Gill Sans MT" panose="020B0502020104020203" pitchFamily="34" charset="0"/>
              </a:rPr>
              <a:t>For Example: Students that became inactive during, or at the end of, the 2021-2022 School Year cannot be sent for digitization until the beginning of the 2023-2024 School Year.</a:t>
            </a:r>
          </a:p>
          <a:p>
            <a:pPr defTabSz="457200">
              <a:lnSpc>
                <a:spcPct val="107000"/>
              </a:lnSpc>
              <a:spcAft>
                <a:spcPts val="800"/>
              </a:spcAft>
              <a:buClrTx/>
            </a:pPr>
            <a:r>
              <a:rPr lang="en-US" b="1" kern="1200" dirty="0">
                <a:solidFill>
                  <a:prstClr val="black">
                    <a:lumMod val="75000"/>
                    <a:lumOff val="25000"/>
                  </a:prstClr>
                </a:solidFill>
                <a:latin typeface="Gill Sans MT" panose="020B0502020104020203" pitchFamily="34" charset="0"/>
              </a:rPr>
              <a:t>Oldest records must be prepared and sent for digitization first. Do not send recently graduated/inactive records if there are prior years that need to be processed.</a:t>
            </a:r>
          </a:p>
          <a:p>
            <a:pPr lvl="0" defTabSz="457200">
              <a:lnSpc>
                <a:spcPct val="107000"/>
              </a:lnSpc>
              <a:spcAft>
                <a:spcPts val="800"/>
              </a:spcAft>
              <a:buClrTx/>
            </a:pPr>
            <a:r>
              <a:rPr lang="en-US" kern="12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The only items that need to be removed from the Student CUM Folder are:</a:t>
            </a:r>
          </a:p>
          <a:p>
            <a:pPr marL="342900" lvl="0" indent="-342900" defTabSz="457200">
              <a:lnSpc>
                <a:spcPct val="107000"/>
              </a:lnSpc>
              <a:buClr>
                <a:schemeClr val="tx1"/>
              </a:buClr>
              <a:buAutoNum type="arabicPeriod"/>
            </a:pPr>
            <a:r>
              <a:rPr lang="en-US" sz="1800" b="1" u="sng" kern="1200" dirty="0">
                <a:solidFill>
                  <a:schemeClr val="tx1"/>
                </a:solidFill>
                <a:latin typeface="Gill Sans MT" panose="020B0502020104020203" pitchFamily="34" charset="0"/>
                <a:ea typeface="Calibri" panose="020F0502020204030204" pitchFamily="34" charset="0"/>
                <a:cs typeface="Times New Roman" panose="02020603050405020304" pitchFamily="18" charset="0"/>
              </a:rPr>
              <a:t>The Student Writing Portfolio </a:t>
            </a:r>
            <a:r>
              <a:rPr lang="en-US" sz="1800" kern="1200" dirty="0">
                <a:solidFill>
                  <a:schemeClr val="tx1"/>
                </a:solidFill>
                <a:latin typeface="Gill Sans MT" panose="020B0502020104020203" pitchFamily="34" charset="0"/>
                <a:ea typeface="Calibri" panose="020F0502020204030204" pitchFamily="34" charset="0"/>
                <a:cs typeface="Times New Roman" panose="02020603050405020304" pitchFamily="18" charset="0"/>
              </a:rPr>
              <a:t>~ To Be Shred According to Policy. </a:t>
            </a:r>
          </a:p>
          <a:p>
            <a:pPr lvl="0" defTabSz="457200">
              <a:lnSpc>
                <a:spcPct val="107000"/>
              </a:lnSpc>
              <a:buClr>
                <a:srgbClr val="70AD47"/>
              </a:buClr>
            </a:pPr>
            <a:r>
              <a:rPr lang="en-US" kern="1200" dirty="0">
                <a:solidFill>
                  <a:schemeClr val="tx1"/>
                </a:solidFill>
                <a:latin typeface="Gill Sans MT" panose="020B0502020104020203" pitchFamily="34" charset="0"/>
                <a:ea typeface="Calibri" panose="020F0502020204030204" pitchFamily="34" charset="0"/>
                <a:cs typeface="Times New Roman" panose="02020603050405020304" pitchFamily="18" charset="0"/>
              </a:rPr>
              <a:t>        (These folders are a few different colors. A few examples are on the next slide)</a:t>
            </a:r>
            <a:endParaRPr lang="en-US" strike="sngStrike" kern="1200" dirty="0">
              <a:solidFill>
                <a:schemeClr val="tx1"/>
              </a:solidFill>
              <a:latin typeface="Gill Sans MT" panose="020B0502020104020203" pitchFamily="34" charset="0"/>
              <a:ea typeface="Calibri" panose="020F0502020204030204" pitchFamily="34" charset="0"/>
              <a:cs typeface="Times New Roman" panose="02020603050405020304" pitchFamily="18" charset="0"/>
            </a:endParaRPr>
          </a:p>
          <a:p>
            <a:pPr lvl="0" defTabSz="457200">
              <a:lnSpc>
                <a:spcPct val="107000"/>
              </a:lnSpc>
              <a:buClr>
                <a:srgbClr val="7030A0"/>
              </a:buClr>
            </a:pPr>
            <a:r>
              <a:rPr lang="en-US" sz="1800" kern="1200" dirty="0">
                <a:solidFill>
                  <a:schemeClr val="tx1"/>
                </a:solidFill>
                <a:latin typeface="Gill Sans MT" panose="020B0502020104020203" pitchFamily="34" charset="0"/>
                <a:ea typeface="Calibri" panose="020F0502020204030204" pitchFamily="34" charset="0"/>
                <a:cs typeface="Times New Roman" panose="02020603050405020304" pitchFamily="18" charset="0"/>
              </a:rPr>
              <a:t>2.   </a:t>
            </a:r>
            <a:r>
              <a:rPr lang="en-US" sz="1800" b="1" u="sng" kern="1200" dirty="0">
                <a:solidFill>
                  <a:schemeClr val="tx1"/>
                </a:solidFill>
                <a:latin typeface="Gill Sans MT" panose="020B0502020104020203" pitchFamily="34" charset="0"/>
                <a:ea typeface="Calibri" panose="020F0502020204030204" pitchFamily="34" charset="0"/>
                <a:cs typeface="Times New Roman" panose="02020603050405020304" pitchFamily="18" charset="0"/>
              </a:rPr>
              <a:t>Purple/Lavender Medical Folder </a:t>
            </a:r>
            <a:r>
              <a:rPr lang="en-US" sz="1800" kern="1200" dirty="0">
                <a:solidFill>
                  <a:schemeClr val="tx1"/>
                </a:solidFill>
                <a:latin typeface="Gill Sans MT" panose="020B0502020104020203" pitchFamily="34" charset="0"/>
                <a:ea typeface="Calibri" panose="020F0502020204030204" pitchFamily="34" charset="0"/>
                <a:cs typeface="Times New Roman" panose="02020603050405020304" pitchFamily="18" charset="0"/>
              </a:rPr>
              <a:t>~ To be given to School Nurse</a:t>
            </a:r>
          </a:p>
          <a:p>
            <a:pPr lvl="0" algn="ctr" defTabSz="457200">
              <a:lnSpc>
                <a:spcPct val="107000"/>
              </a:lnSpc>
              <a:buClr>
                <a:srgbClr val="7030A0"/>
              </a:buClr>
            </a:pPr>
            <a:r>
              <a:rPr lang="en-US" sz="2800" kern="1200" dirty="0">
                <a:solidFill>
                  <a:schemeClr val="tx1"/>
                </a:solidFill>
                <a:latin typeface="Gill Sans MT" panose="020B0502020104020203" pitchFamily="34" charset="0"/>
                <a:ea typeface="Calibri" panose="020F0502020204030204" pitchFamily="34" charset="0"/>
                <a:cs typeface="Times New Roman" panose="02020603050405020304" pitchFamily="18" charset="0"/>
              </a:rPr>
              <a:t>ALL OTHER RECORDS WILL BE DIGITIZED</a:t>
            </a: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Tree>
    <p:extLst>
      <p:ext uri="{BB962C8B-B14F-4D97-AF65-F5344CB8AC3E}">
        <p14:creationId xmlns:p14="http://schemas.microsoft.com/office/powerpoint/2010/main" val="2181351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for Digitization</a:t>
            </a:r>
            <a:endParaRPr sz="3200" i="0" u="none" strike="noStrike" cap="none" dirty="0">
              <a:solidFill>
                <a:srgbClr val="5C1FF5"/>
              </a:solidFill>
              <a:latin typeface="Gill Sans MT" panose="020B0502020104020203" pitchFamily="34" charset="0"/>
              <a:ea typeface="Gill Sans" charset="0"/>
              <a:cs typeface="Gill Sans" charset="0"/>
              <a:sym typeface="Oswald"/>
            </a:endParaRPr>
          </a:p>
        </p:txBody>
      </p:sp>
      <p:sp>
        <p:nvSpPr>
          <p:cNvPr id="10" name="Google Shape;180;p26"/>
          <p:cNvSpPr txBox="1"/>
          <p:nvPr/>
        </p:nvSpPr>
        <p:spPr>
          <a:xfrm>
            <a:off x="583629" y="1351111"/>
            <a:ext cx="8193052" cy="3810659"/>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r>
              <a:rPr lang="en-US" sz="2000" kern="1200" dirty="0">
                <a:solidFill>
                  <a:prstClr val="black"/>
                </a:solidFill>
                <a:latin typeface="Gill Sans"/>
                <a:ea typeface="Calibri" panose="020F0502020204030204" pitchFamily="34" charset="0"/>
                <a:cs typeface="Times New Roman" panose="02020603050405020304" pitchFamily="18" charset="0"/>
              </a:rPr>
              <a:t>Writing Portfolios can be multiple different colors.  Here are a few:</a:t>
            </a: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pic>
        <p:nvPicPr>
          <p:cNvPr id="2" name="Picture 1"/>
          <p:cNvPicPr>
            <a:picLocks noChangeAspect="1"/>
          </p:cNvPicPr>
          <p:nvPr/>
        </p:nvPicPr>
        <p:blipFill>
          <a:blip r:embed="rId5"/>
          <a:stretch>
            <a:fillRect/>
          </a:stretch>
        </p:blipFill>
        <p:spPr>
          <a:xfrm>
            <a:off x="-2250" y="1852688"/>
            <a:ext cx="9148500" cy="3620264"/>
          </a:xfrm>
          <a:prstGeom prst="rect">
            <a:avLst/>
          </a:prstGeom>
        </p:spPr>
      </p:pic>
    </p:spTree>
    <p:extLst>
      <p:ext uri="{BB962C8B-B14F-4D97-AF65-F5344CB8AC3E}">
        <p14:creationId xmlns:p14="http://schemas.microsoft.com/office/powerpoint/2010/main" val="2362343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for Digitization</a:t>
            </a:r>
            <a:endParaRPr sz="3200" i="0" u="none" strike="noStrike" cap="none" dirty="0">
              <a:solidFill>
                <a:srgbClr val="5C1FF5"/>
              </a:solidFill>
              <a:latin typeface="Gill Sans MT" panose="020B0502020104020203" pitchFamily="34" charset="0"/>
              <a:ea typeface="Gill Sans" charset="0"/>
              <a:cs typeface="Gill Sans" charset="0"/>
              <a:sym typeface="Oswald"/>
            </a:endParaRPr>
          </a:p>
        </p:txBody>
      </p:sp>
      <p:sp>
        <p:nvSpPr>
          <p:cNvPr id="10" name="Google Shape;180;p26"/>
          <p:cNvSpPr txBox="1"/>
          <p:nvPr/>
        </p:nvSpPr>
        <p:spPr>
          <a:xfrm>
            <a:off x="475474" y="1424045"/>
            <a:ext cx="8193052" cy="3482244"/>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r>
              <a:rPr lang="en-US" kern="1200" dirty="0">
                <a:solidFill>
                  <a:prstClr val="black"/>
                </a:solidFill>
                <a:latin typeface="Gill Sans"/>
                <a:ea typeface="Calibri" panose="020F0502020204030204" pitchFamily="34" charset="0"/>
                <a:cs typeface="Times New Roman" panose="02020603050405020304" pitchFamily="18" charset="0"/>
              </a:rPr>
              <a:t>The Student Health Information Folder, or Medical Folder, is to be removed from the Student’s CUM Folder </a:t>
            </a:r>
            <a:r>
              <a:rPr lang="en-US" kern="1200" dirty="0">
                <a:solidFill>
                  <a:schemeClr val="tx1"/>
                </a:solidFill>
                <a:latin typeface="Gill Sans"/>
                <a:ea typeface="Calibri" panose="020F0502020204030204" pitchFamily="34" charset="0"/>
                <a:cs typeface="Times New Roman" panose="02020603050405020304" pitchFamily="18" charset="0"/>
              </a:rPr>
              <a:t>and given to the School Nurse .  These Student Health Folders </a:t>
            </a:r>
            <a:r>
              <a:rPr lang="en-US" kern="1200" dirty="0">
                <a:solidFill>
                  <a:prstClr val="black"/>
                </a:solidFill>
                <a:latin typeface="Gill Sans"/>
                <a:ea typeface="Calibri" panose="020F0502020204030204" pitchFamily="34" charset="0"/>
                <a:cs typeface="Times New Roman" panose="02020603050405020304" pitchFamily="18" charset="0"/>
              </a:rPr>
              <a:t>are </a:t>
            </a:r>
            <a:r>
              <a:rPr lang="en-US" b="1" u="sng" kern="1200" dirty="0">
                <a:solidFill>
                  <a:prstClr val="black"/>
                </a:solidFill>
                <a:latin typeface="Gill Sans"/>
                <a:ea typeface="Calibri" panose="020F0502020204030204" pitchFamily="34" charset="0"/>
                <a:cs typeface="Times New Roman" panose="02020603050405020304" pitchFamily="18" charset="0"/>
              </a:rPr>
              <a:t>NOT</a:t>
            </a:r>
            <a:r>
              <a:rPr lang="en-US" kern="1200" dirty="0">
                <a:solidFill>
                  <a:prstClr val="black"/>
                </a:solidFill>
                <a:latin typeface="Gill Sans"/>
                <a:ea typeface="Calibri" panose="020F0502020204030204" pitchFamily="34" charset="0"/>
                <a:cs typeface="Times New Roman" panose="02020603050405020304" pitchFamily="18" charset="0"/>
              </a:rPr>
              <a:t> to be destroyed!!!</a:t>
            </a: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pic>
        <p:nvPicPr>
          <p:cNvPr id="2" name="Picture 1"/>
          <p:cNvPicPr>
            <a:picLocks noChangeAspect="1"/>
          </p:cNvPicPr>
          <p:nvPr/>
        </p:nvPicPr>
        <p:blipFill>
          <a:blip r:embed="rId5"/>
          <a:stretch>
            <a:fillRect/>
          </a:stretch>
        </p:blipFill>
        <p:spPr>
          <a:xfrm>
            <a:off x="2963592" y="2198634"/>
            <a:ext cx="2831690" cy="2388627"/>
          </a:xfrm>
          <a:prstGeom prst="rect">
            <a:avLst/>
          </a:prstGeom>
        </p:spPr>
      </p:pic>
      <p:sp>
        <p:nvSpPr>
          <p:cNvPr id="4" name="TextBox 3"/>
          <p:cNvSpPr txBox="1"/>
          <p:nvPr/>
        </p:nvSpPr>
        <p:spPr>
          <a:xfrm>
            <a:off x="3032313" y="4638962"/>
            <a:ext cx="3407818" cy="307777"/>
          </a:xfrm>
          <a:prstGeom prst="rect">
            <a:avLst/>
          </a:prstGeom>
          <a:noFill/>
        </p:spPr>
        <p:txBody>
          <a:bodyPr wrap="square" rtlCol="0">
            <a:spAutoFit/>
          </a:bodyPr>
          <a:lstStyle/>
          <a:p>
            <a:r>
              <a:rPr lang="en-US" dirty="0"/>
              <a:t>Purple/Lavender Medical Folder</a:t>
            </a:r>
          </a:p>
        </p:txBody>
      </p:sp>
    </p:spTree>
    <p:extLst>
      <p:ext uri="{BB962C8B-B14F-4D97-AF65-F5344CB8AC3E}">
        <p14:creationId xmlns:p14="http://schemas.microsoft.com/office/powerpoint/2010/main" val="1205232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for Digitization: Box Label</a:t>
            </a:r>
            <a:endParaRPr sz="3200" i="0" u="none" strike="noStrike" cap="none" dirty="0">
              <a:solidFill>
                <a:srgbClr val="5C1FF5"/>
              </a:solidFill>
              <a:latin typeface="Gill Sans MT" panose="020B0502020104020203" pitchFamily="34" charset="0"/>
              <a:ea typeface="Gill Sans" charset="0"/>
              <a:cs typeface="Gill Sans" charset="0"/>
              <a:sym typeface="Oswald"/>
            </a:endParaRPr>
          </a:p>
        </p:txBody>
      </p:sp>
      <p:sp>
        <p:nvSpPr>
          <p:cNvPr id="10" name="Google Shape;180;p26"/>
          <p:cNvSpPr txBox="1"/>
          <p:nvPr/>
        </p:nvSpPr>
        <p:spPr>
          <a:xfrm>
            <a:off x="238539" y="1422400"/>
            <a:ext cx="8410713" cy="1088652"/>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r>
              <a:rPr lang="en-US" kern="1200" dirty="0">
                <a:solidFill>
                  <a:prstClr val="black"/>
                </a:solidFill>
                <a:latin typeface="Gill Sans"/>
                <a:ea typeface="Calibri" panose="020F0502020204030204" pitchFamily="34" charset="0"/>
                <a:cs typeface="Times New Roman" panose="02020603050405020304" pitchFamily="18" charset="0"/>
              </a:rPr>
              <a:t>If records are being sent for digitization, labeling what is in each box plays a vital role in being able to locate a student’s cum that was mistakenly sent and needs to be returned or forwarded to a different CCS School.  Having a label that is as detailed as possible will save an exhausting amount of time not having to dig through all boxes being held in the garage at Central Enrollment.  Below is an example of such label:</a:t>
            </a: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3" name="TextBox 2"/>
          <p:cNvSpPr txBox="1"/>
          <p:nvPr/>
        </p:nvSpPr>
        <p:spPr>
          <a:xfrm>
            <a:off x="5919141" y="2004730"/>
            <a:ext cx="2821858" cy="307777"/>
          </a:xfrm>
          <a:prstGeom prst="rect">
            <a:avLst/>
          </a:prstGeom>
          <a:noFill/>
        </p:spPr>
        <p:txBody>
          <a:bodyPr wrap="square" rtlCol="0">
            <a:spAutoFit/>
          </a:bodyPr>
          <a:lstStyle/>
          <a:p>
            <a:r>
              <a:rPr lang="en-US" dirty="0">
                <a:latin typeface="Gill Sans MT" panose="020B0502020104020203" pitchFamily="34" charset="0"/>
              </a:rPr>
              <a:t>.</a:t>
            </a:r>
          </a:p>
        </p:txBody>
      </p:sp>
      <p:sp>
        <p:nvSpPr>
          <p:cNvPr id="5" name="TextBox 4">
            <a:extLst>
              <a:ext uri="{FF2B5EF4-FFF2-40B4-BE49-F238E27FC236}">
                <a16:creationId xmlns:a16="http://schemas.microsoft.com/office/drawing/2014/main" id="{B353752A-7503-4222-BA1A-028F85589A81}"/>
              </a:ext>
            </a:extLst>
          </p:cNvPr>
          <p:cNvSpPr txBox="1"/>
          <p:nvPr/>
        </p:nvSpPr>
        <p:spPr>
          <a:xfrm>
            <a:off x="397565" y="2571750"/>
            <a:ext cx="4333461" cy="1815882"/>
          </a:xfrm>
          <a:prstGeom prst="rect">
            <a:avLst/>
          </a:prstGeom>
          <a:noFill/>
        </p:spPr>
        <p:txBody>
          <a:bodyPr wrap="square" rtlCol="0">
            <a:spAutoFit/>
          </a:bodyPr>
          <a:lstStyle/>
          <a:p>
            <a:r>
              <a:rPr lang="en-US" dirty="0">
                <a:solidFill>
                  <a:srgbClr val="FF0000"/>
                </a:solidFill>
              </a:rPr>
              <a:t>This is just an example.  As long as it identifies the school from which it came, and as much detail as possible to identify the boxes contents, any format chosen is fine. It is recommended the content detail on the box be the same name as the file that contains its specific spreadsheet as seen on this example.  It simply makes it easier to identify every box without having to open each individual one.</a:t>
            </a:r>
          </a:p>
        </p:txBody>
      </p:sp>
      <p:pic>
        <p:nvPicPr>
          <p:cNvPr id="6" name="Picture 5">
            <a:extLst>
              <a:ext uri="{FF2B5EF4-FFF2-40B4-BE49-F238E27FC236}">
                <a16:creationId xmlns:a16="http://schemas.microsoft.com/office/drawing/2014/main" id="{93F59299-EF0C-44D8-BBB3-83C46B6CBD6C}"/>
              </a:ext>
            </a:extLst>
          </p:cNvPr>
          <p:cNvPicPr>
            <a:picLocks noChangeAspect="1"/>
          </p:cNvPicPr>
          <p:nvPr/>
        </p:nvPicPr>
        <p:blipFill>
          <a:blip r:embed="rId5"/>
          <a:stretch>
            <a:fillRect/>
          </a:stretch>
        </p:blipFill>
        <p:spPr>
          <a:xfrm>
            <a:off x="5133322" y="2522649"/>
            <a:ext cx="2820416" cy="2210770"/>
          </a:xfrm>
          <a:prstGeom prst="rect">
            <a:avLst/>
          </a:prstGeom>
        </p:spPr>
      </p:pic>
    </p:spTree>
    <p:extLst>
      <p:ext uri="{BB962C8B-B14F-4D97-AF65-F5344CB8AC3E}">
        <p14:creationId xmlns:p14="http://schemas.microsoft.com/office/powerpoint/2010/main" val="799223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04346" y="492428"/>
            <a:ext cx="7399932" cy="939465"/>
          </a:xfrm>
          <a:prstGeom prst="rect">
            <a:avLst/>
          </a:prstGeom>
          <a:noFill/>
          <a:ln>
            <a:noFill/>
          </a:ln>
        </p:spPr>
        <p:txBody>
          <a:bodyPr spcFirstLastPara="1" wrap="square" lIns="91425" tIns="91425" rIns="91425" bIns="91425" anchor="ctr" anchorCtr="0">
            <a:noAutofit/>
          </a:bodyPr>
          <a:lstStyle/>
          <a:p>
            <a:pPr lvl="0">
              <a:buSzPts val="3600"/>
            </a:pPr>
            <a:r>
              <a:rPr lang="en-US" sz="3200" dirty="0">
                <a:solidFill>
                  <a:srgbClr val="5C1FF5"/>
                </a:solidFill>
                <a:latin typeface="Gill Sans" charset="0"/>
                <a:ea typeface="Gill Sans" charset="0"/>
                <a:cs typeface="Gill Sans" charset="0"/>
                <a:sym typeface="Oswald"/>
              </a:rPr>
              <a:t>Processing Inactive Student Records for Digitization</a:t>
            </a:r>
          </a:p>
        </p:txBody>
      </p:sp>
      <p:sp>
        <p:nvSpPr>
          <p:cNvPr id="10" name="Google Shape;180;p26"/>
          <p:cNvSpPr txBox="1"/>
          <p:nvPr/>
        </p:nvSpPr>
        <p:spPr>
          <a:xfrm>
            <a:off x="475474" y="1730476"/>
            <a:ext cx="8193052" cy="2978475"/>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endParaRPr lang="en-US" kern="1200" dirty="0">
              <a:solidFill>
                <a:prstClr val="black"/>
              </a:solidFill>
              <a:latin typeface="Gill Sans"/>
              <a:ea typeface="Calibri" panose="020F0502020204030204" pitchFamily="34" charset="0"/>
              <a:cs typeface="Times New Roman" panose="02020603050405020304" pitchFamily="18"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3" name="Title 2"/>
          <p:cNvSpPr>
            <a:spLocks noGrp="1"/>
          </p:cNvSpPr>
          <p:nvPr>
            <p:ph type="title"/>
          </p:nvPr>
        </p:nvSpPr>
        <p:spPr/>
        <p:txBody>
          <a:bodyPr/>
          <a:lstStyle/>
          <a:p>
            <a:r>
              <a:rPr lang="en-US" dirty="0">
                <a:solidFill>
                  <a:schemeClr val="bg1">
                    <a:lumMod val="95000"/>
                  </a:schemeClr>
                </a:solidFill>
              </a:rPr>
              <a:t>.</a:t>
            </a:r>
          </a:p>
        </p:txBody>
      </p:sp>
      <p:sp>
        <p:nvSpPr>
          <p:cNvPr id="4" name="Text Placeholder 3"/>
          <p:cNvSpPr>
            <a:spLocks noGrp="1"/>
          </p:cNvSpPr>
          <p:nvPr>
            <p:ph type="body" idx="1"/>
          </p:nvPr>
        </p:nvSpPr>
        <p:spPr>
          <a:xfrm>
            <a:off x="311700" y="1431893"/>
            <a:ext cx="3999900" cy="3136981"/>
          </a:xfrm>
        </p:spPr>
        <p:txBody>
          <a:bodyPr/>
          <a:lstStyle/>
          <a:p>
            <a:pPr marL="139700" indent="0">
              <a:buNone/>
            </a:pPr>
            <a:r>
              <a:rPr lang="en-US" sz="1800" dirty="0">
                <a:solidFill>
                  <a:srgbClr val="5C1FF5"/>
                </a:solidFill>
                <a:latin typeface="Gill Sans MT" panose="020B0502020104020203" pitchFamily="34" charset="0"/>
              </a:rPr>
              <a:t>Step 1</a:t>
            </a:r>
          </a:p>
          <a:p>
            <a:r>
              <a:rPr lang="en-US" dirty="0">
                <a:latin typeface="Gill Sans MT" panose="020B0502020104020203" pitchFamily="34" charset="0"/>
              </a:rPr>
              <a:t>If not already done, please write the student’s birth year in the upper right corner of the cum folder, in bold permanent marker (i.e. birth year of 1996 would be written as 96)</a:t>
            </a:r>
          </a:p>
          <a:p>
            <a:endParaRPr lang="en-US" dirty="0"/>
          </a:p>
        </p:txBody>
      </p:sp>
      <p:sp>
        <p:nvSpPr>
          <p:cNvPr id="5" name="Text Placeholder 4"/>
          <p:cNvSpPr>
            <a:spLocks noGrp="1"/>
          </p:cNvSpPr>
          <p:nvPr>
            <p:ph type="body" idx="2"/>
          </p:nvPr>
        </p:nvSpPr>
        <p:spPr>
          <a:xfrm>
            <a:off x="4262718" y="1376631"/>
            <a:ext cx="4569582" cy="3192243"/>
          </a:xfrm>
        </p:spPr>
        <p:txBody>
          <a:bodyPr/>
          <a:lstStyle/>
          <a:p>
            <a:pPr marL="139700" lvl="0" indent="0">
              <a:buClr>
                <a:srgbClr val="595959"/>
              </a:buClr>
              <a:buNone/>
            </a:pPr>
            <a:r>
              <a:rPr lang="en-US" sz="1800" dirty="0">
                <a:solidFill>
                  <a:srgbClr val="5C1FF5"/>
                </a:solidFill>
                <a:latin typeface="Gill Sans MT" panose="020B0502020104020203" pitchFamily="34" charset="0"/>
              </a:rPr>
              <a:t>Step 2</a:t>
            </a:r>
          </a:p>
          <a:p>
            <a:pPr lvl="0">
              <a:buClr>
                <a:srgbClr val="595959"/>
              </a:buClr>
            </a:pPr>
            <a:r>
              <a:rPr lang="en-US" dirty="0">
                <a:solidFill>
                  <a:srgbClr val="595959"/>
                </a:solidFill>
                <a:latin typeface="Gill Sans MT" panose="020B0502020104020203" pitchFamily="34" charset="0"/>
              </a:rPr>
              <a:t>Separate the student cum folders by birth year and put them in alphabetical order. The records then need placed in a Long, Letter Sized Banker’s Box.</a:t>
            </a:r>
            <a:endParaRPr lang="en-US" dirty="0">
              <a:solidFill>
                <a:srgbClr val="20923B"/>
              </a:solidFill>
              <a:latin typeface="Gill Sans MT" panose="020B0502020104020203" pitchFamily="34" charset="0"/>
            </a:endParaRPr>
          </a:p>
          <a:p>
            <a:pPr marL="139700" lvl="0" indent="0">
              <a:buClr>
                <a:srgbClr val="595959"/>
              </a:buClr>
              <a:buNone/>
            </a:pPr>
            <a:r>
              <a:rPr lang="en-US" sz="1200" dirty="0">
                <a:solidFill>
                  <a:srgbClr val="FF0000"/>
                </a:solidFill>
                <a:latin typeface="Gill Sans MT" panose="020B0502020104020203" pitchFamily="34" charset="0"/>
              </a:rPr>
              <a:t>Again,  the required boxes can be ordered from Friends, </a:t>
            </a:r>
            <a:r>
              <a:rPr lang="en-US" sz="1200" b="1" dirty="0">
                <a:solidFill>
                  <a:srgbClr val="FF0000"/>
                </a:solidFill>
                <a:latin typeface="Gill Sans MT" panose="020B0502020104020203" pitchFamily="34" charset="0"/>
              </a:rPr>
              <a:t>item # PGC450. The box dimensions are 25 ¼ x 13 x 10 ¼ </a:t>
            </a:r>
          </a:p>
          <a:p>
            <a:pPr marL="139700" lvl="0" indent="0">
              <a:buClr>
                <a:srgbClr val="595959"/>
              </a:buClr>
              <a:buNone/>
            </a:pPr>
            <a:r>
              <a:rPr lang="en-US" sz="1200" dirty="0">
                <a:solidFill>
                  <a:srgbClr val="FF0000"/>
                </a:solidFill>
                <a:latin typeface="Gill Sans MT" panose="020B0502020104020203" pitchFamily="34" charset="0"/>
              </a:rPr>
              <a:t>(When you enter the PGC450 into Friends Office Supplies, a picture will show a box without removable lid.  </a:t>
            </a:r>
            <a:r>
              <a:rPr lang="en-US" sz="1200" u="sng" dirty="0">
                <a:solidFill>
                  <a:srgbClr val="FF0000"/>
                </a:solidFill>
                <a:latin typeface="Gill Sans MT" panose="020B0502020104020203" pitchFamily="34" charset="0"/>
              </a:rPr>
              <a:t>The picture is incorrect</a:t>
            </a:r>
            <a:r>
              <a:rPr lang="en-US" sz="1200" dirty="0">
                <a:solidFill>
                  <a:srgbClr val="FF0000"/>
                </a:solidFill>
                <a:latin typeface="Gill Sans MT" panose="020B0502020104020203" pitchFamily="34" charset="0"/>
              </a:rPr>
              <a:t>, but that is the correct order number for the accepted boxes.</a:t>
            </a:r>
          </a:p>
          <a:p>
            <a:pPr marL="139700" lvl="0" indent="0">
              <a:buClr>
                <a:srgbClr val="595959"/>
              </a:buClr>
              <a:buNone/>
            </a:pPr>
            <a:r>
              <a:rPr lang="en-US" sz="1200" b="1" dirty="0">
                <a:solidFill>
                  <a:srgbClr val="FF0000"/>
                </a:solidFill>
                <a:latin typeface="Gill Sans MT" panose="020B0502020104020203" pitchFamily="34" charset="0"/>
              </a:rPr>
              <a:t>IMPORTANT REMINDER: If Delivery Services does accept different boxes, records sent in anything other than the aforementioned box, #PGC450, will be returned for correction.</a:t>
            </a:r>
          </a:p>
          <a:p>
            <a:endParaRPr lang="en-US" dirty="0"/>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6824" y="2958090"/>
            <a:ext cx="1689652" cy="1691566"/>
          </a:xfrm>
          <a:prstGeom prst="rect">
            <a:avLst/>
          </a:prstGeom>
        </p:spPr>
      </p:pic>
    </p:spTree>
    <p:extLst>
      <p:ext uri="{BB962C8B-B14F-4D97-AF65-F5344CB8AC3E}">
        <p14:creationId xmlns:p14="http://schemas.microsoft.com/office/powerpoint/2010/main" val="2367536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04346" y="492428"/>
            <a:ext cx="7399932" cy="939465"/>
          </a:xfrm>
          <a:prstGeom prst="rect">
            <a:avLst/>
          </a:prstGeom>
          <a:noFill/>
          <a:ln>
            <a:noFill/>
          </a:ln>
        </p:spPr>
        <p:txBody>
          <a:bodyPr spcFirstLastPara="1" wrap="square" lIns="91425" tIns="91425" rIns="91425" bIns="91425" anchor="ctr" anchorCtr="0">
            <a:noAutofit/>
          </a:bodyPr>
          <a:lstStyle/>
          <a:p>
            <a:pPr lvl="0">
              <a:buSzPts val="3600"/>
            </a:pPr>
            <a:r>
              <a:rPr lang="en-US" sz="3200" dirty="0">
                <a:solidFill>
                  <a:srgbClr val="5C1FF5"/>
                </a:solidFill>
                <a:latin typeface="Gill Sans" charset="0"/>
                <a:ea typeface="Gill Sans" charset="0"/>
                <a:cs typeface="Gill Sans" charset="0"/>
                <a:sym typeface="Oswald"/>
              </a:rPr>
              <a:t>Processing Inactive Student Records for Digitization</a:t>
            </a:r>
          </a:p>
        </p:txBody>
      </p:sp>
      <p:sp>
        <p:nvSpPr>
          <p:cNvPr id="10" name="Google Shape;180;p26"/>
          <p:cNvSpPr txBox="1"/>
          <p:nvPr/>
        </p:nvSpPr>
        <p:spPr>
          <a:xfrm>
            <a:off x="475474" y="1730476"/>
            <a:ext cx="8193052" cy="2978475"/>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endParaRPr lang="en-US" kern="1200" dirty="0">
              <a:solidFill>
                <a:prstClr val="black"/>
              </a:solidFill>
              <a:latin typeface="Gill Sans"/>
              <a:ea typeface="Calibri" panose="020F0502020204030204" pitchFamily="34" charset="0"/>
              <a:cs typeface="Times New Roman" panose="02020603050405020304" pitchFamily="18"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2" name="Title 1"/>
          <p:cNvSpPr>
            <a:spLocks noGrp="1"/>
          </p:cNvSpPr>
          <p:nvPr>
            <p:ph type="title"/>
          </p:nvPr>
        </p:nvSpPr>
        <p:spPr/>
        <p:txBody>
          <a:bodyPr/>
          <a:lstStyle/>
          <a:p>
            <a:r>
              <a:rPr lang="en-US" dirty="0">
                <a:solidFill>
                  <a:schemeClr val="bg1">
                    <a:lumMod val="95000"/>
                  </a:schemeClr>
                </a:solidFill>
              </a:rPr>
              <a:t>.</a:t>
            </a:r>
          </a:p>
        </p:txBody>
      </p:sp>
      <p:sp>
        <p:nvSpPr>
          <p:cNvPr id="3" name="Text Placeholder 2"/>
          <p:cNvSpPr>
            <a:spLocks noGrp="1"/>
          </p:cNvSpPr>
          <p:nvPr>
            <p:ph type="body" idx="1"/>
          </p:nvPr>
        </p:nvSpPr>
        <p:spPr>
          <a:xfrm>
            <a:off x="311700" y="1431893"/>
            <a:ext cx="3999900" cy="3136982"/>
          </a:xfrm>
        </p:spPr>
        <p:txBody>
          <a:bodyPr/>
          <a:lstStyle/>
          <a:p>
            <a:pPr marL="139700" lvl="0" indent="0">
              <a:buClr>
                <a:srgbClr val="595959"/>
              </a:buClr>
              <a:buNone/>
            </a:pPr>
            <a:r>
              <a:rPr lang="en-US" sz="1800" dirty="0">
                <a:solidFill>
                  <a:srgbClr val="5C1FF5"/>
                </a:solidFill>
                <a:latin typeface="Gill Sans MT" panose="020B0502020104020203" pitchFamily="34" charset="0"/>
              </a:rPr>
              <a:t>Step 3</a:t>
            </a:r>
          </a:p>
          <a:p>
            <a:pPr lvl="0">
              <a:buClr>
                <a:srgbClr val="595959"/>
              </a:buClr>
            </a:pPr>
            <a:r>
              <a:rPr lang="en-US" dirty="0">
                <a:solidFill>
                  <a:srgbClr val="595959"/>
                </a:solidFill>
                <a:latin typeface="Gill Sans MT" panose="020B0502020104020203" pitchFamily="34" charset="0"/>
              </a:rPr>
              <a:t>Once All of the students are in alphabetical order, by birth year, create the spreadsheet using the template provided to you. The required template can be found in the schools shared folder under Digitization, or on the Infinite Campus Dashboard under</a:t>
            </a:r>
          </a:p>
          <a:p>
            <a:pPr marL="139700" lvl="0" indent="0">
              <a:buClr>
                <a:srgbClr val="595959"/>
              </a:buClr>
              <a:buNone/>
            </a:pPr>
            <a:r>
              <a:rPr lang="en-US" dirty="0">
                <a:solidFill>
                  <a:srgbClr val="595959"/>
                </a:solidFill>
                <a:latin typeface="Gill Sans MT" panose="020B0502020104020203" pitchFamily="34" charset="0"/>
              </a:rPr>
              <a:t>     Records&gt;Digitization</a:t>
            </a:r>
          </a:p>
          <a:p>
            <a:pPr marL="139700" lvl="0" indent="0">
              <a:buClr>
                <a:srgbClr val="595959"/>
              </a:buClr>
              <a:buNone/>
            </a:pPr>
            <a:endParaRPr lang="en-US" dirty="0">
              <a:solidFill>
                <a:srgbClr val="595959"/>
              </a:solidFill>
              <a:latin typeface="Gill Sans MT" panose="020B0502020104020203" pitchFamily="34" charset="0"/>
            </a:endParaRPr>
          </a:p>
          <a:p>
            <a:pPr marL="139700" lvl="0" indent="0">
              <a:buClr>
                <a:srgbClr val="595959"/>
              </a:buClr>
              <a:buNone/>
            </a:pPr>
            <a:r>
              <a:rPr lang="en-US" dirty="0">
                <a:solidFill>
                  <a:srgbClr val="FF0000"/>
                </a:solidFill>
                <a:latin typeface="Gill Sans MT" panose="020B0502020104020203" pitchFamily="34" charset="0"/>
              </a:rPr>
              <a:t>*If accessing from Infinite Campus Dashboard be sure to download a copy, and not print from the preview page, to ensure you have the accurate layout of the document.</a:t>
            </a:r>
          </a:p>
          <a:p>
            <a:endParaRPr lang="en-US" dirty="0"/>
          </a:p>
        </p:txBody>
      </p:sp>
      <p:sp>
        <p:nvSpPr>
          <p:cNvPr id="4" name="Text Placeholder 3"/>
          <p:cNvSpPr>
            <a:spLocks noGrp="1"/>
          </p:cNvSpPr>
          <p:nvPr>
            <p:ph type="body" idx="2"/>
          </p:nvPr>
        </p:nvSpPr>
        <p:spPr>
          <a:xfrm>
            <a:off x="4832400" y="1351111"/>
            <a:ext cx="3999900" cy="3217763"/>
          </a:xfrm>
        </p:spPr>
        <p:txBody>
          <a:bodyPr/>
          <a:lstStyle/>
          <a:p>
            <a:pPr marL="139700" lvl="0" indent="0">
              <a:buClr>
                <a:srgbClr val="595959"/>
              </a:buClr>
              <a:buNone/>
            </a:pPr>
            <a:r>
              <a:rPr lang="en-US" sz="1800" dirty="0">
                <a:solidFill>
                  <a:srgbClr val="5C1FF5"/>
                </a:solidFill>
                <a:latin typeface="Gill Sans MT" panose="020B0502020104020203" pitchFamily="34" charset="0"/>
              </a:rPr>
              <a:t>Step 4</a:t>
            </a:r>
          </a:p>
          <a:p>
            <a:pPr lvl="0">
              <a:buClr>
                <a:srgbClr val="595959"/>
              </a:buClr>
            </a:pPr>
            <a:r>
              <a:rPr lang="en-US" dirty="0">
                <a:solidFill>
                  <a:srgbClr val="595959"/>
                </a:solidFill>
                <a:latin typeface="Gill Sans MT" panose="020B0502020104020203" pitchFamily="34" charset="0"/>
              </a:rPr>
              <a:t>At the top of the spreadsheet, enter the following information: School Name, Person Preparing Records, Telephone Number, and Date the records were processed.  </a:t>
            </a:r>
          </a:p>
          <a:p>
            <a:pPr lvl="0">
              <a:buClr>
                <a:srgbClr val="595959"/>
              </a:buClr>
            </a:pPr>
            <a:r>
              <a:rPr lang="en-US" dirty="0">
                <a:solidFill>
                  <a:srgbClr val="595959"/>
                </a:solidFill>
                <a:latin typeface="Gill Sans MT" panose="020B0502020104020203" pitchFamily="34" charset="0"/>
              </a:rPr>
              <a:t>Record Preparer may use the Carton section to notate the number of boxes (i.e. Box 1) but this is not required.</a:t>
            </a:r>
          </a:p>
          <a:p>
            <a:pPr lvl="0">
              <a:buClr>
                <a:srgbClr val="595959"/>
              </a:buClr>
            </a:pPr>
            <a:r>
              <a:rPr lang="en-US" dirty="0">
                <a:solidFill>
                  <a:srgbClr val="595959"/>
                </a:solidFill>
                <a:latin typeface="Gill Sans MT" panose="020B0502020104020203" pitchFamily="34" charset="0"/>
              </a:rPr>
              <a:t>The Carton Portion of the Spreadsheet is for Digitization use.</a:t>
            </a:r>
          </a:p>
          <a:p>
            <a:pPr marL="139700" lvl="0" indent="0">
              <a:buClr>
                <a:srgbClr val="595959"/>
              </a:buClr>
              <a:buNone/>
            </a:pPr>
            <a:r>
              <a:rPr lang="en-US" dirty="0">
                <a:solidFill>
                  <a:srgbClr val="FF0000"/>
                </a:solidFill>
                <a:latin typeface="Gill Sans MT" panose="020B0502020104020203" pitchFamily="34" charset="0"/>
              </a:rPr>
              <a:t>*Do Not Create a Carton Number by           Creating a Record Retention</a:t>
            </a:r>
          </a:p>
          <a:p>
            <a:endParaRPr lang="en-US" dirty="0"/>
          </a:p>
        </p:txBody>
      </p:sp>
    </p:spTree>
    <p:extLst>
      <p:ext uri="{BB962C8B-B14F-4D97-AF65-F5344CB8AC3E}">
        <p14:creationId xmlns:p14="http://schemas.microsoft.com/office/powerpoint/2010/main" val="2392096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04346" y="492428"/>
            <a:ext cx="7399932" cy="939465"/>
          </a:xfrm>
          <a:prstGeom prst="rect">
            <a:avLst/>
          </a:prstGeom>
          <a:noFill/>
          <a:ln>
            <a:noFill/>
          </a:ln>
        </p:spPr>
        <p:txBody>
          <a:bodyPr spcFirstLastPara="1" wrap="square" lIns="91425" tIns="91425" rIns="91425" bIns="91425" anchor="ctr" anchorCtr="0">
            <a:noAutofit/>
          </a:bodyPr>
          <a:lstStyle/>
          <a:p>
            <a:pPr lvl="0">
              <a:buSzPts val="3600"/>
            </a:pPr>
            <a:r>
              <a:rPr lang="en-US" sz="3200" dirty="0">
                <a:solidFill>
                  <a:srgbClr val="5C1FF5"/>
                </a:solidFill>
                <a:latin typeface="Gill Sans" charset="0"/>
                <a:ea typeface="Gill Sans" charset="0"/>
                <a:cs typeface="Gill Sans" charset="0"/>
                <a:sym typeface="Oswald"/>
              </a:rPr>
              <a:t>Processing Inactive Student Records for Digitization</a:t>
            </a:r>
          </a:p>
        </p:txBody>
      </p:sp>
      <p:sp>
        <p:nvSpPr>
          <p:cNvPr id="10" name="Google Shape;180;p26"/>
          <p:cNvSpPr txBox="1"/>
          <p:nvPr/>
        </p:nvSpPr>
        <p:spPr>
          <a:xfrm>
            <a:off x="475474" y="1730476"/>
            <a:ext cx="8193052" cy="2978475"/>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endParaRPr lang="en-US" kern="1200" dirty="0">
              <a:solidFill>
                <a:prstClr val="black"/>
              </a:solidFill>
              <a:latin typeface="Gill Sans"/>
              <a:ea typeface="Calibri" panose="020F0502020204030204" pitchFamily="34" charset="0"/>
              <a:cs typeface="Times New Roman" panose="02020603050405020304" pitchFamily="18"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2" name="Title 1"/>
          <p:cNvSpPr>
            <a:spLocks noGrp="1"/>
          </p:cNvSpPr>
          <p:nvPr>
            <p:ph type="title"/>
          </p:nvPr>
        </p:nvSpPr>
        <p:spPr/>
        <p:txBody>
          <a:bodyPr/>
          <a:lstStyle/>
          <a:p>
            <a:r>
              <a:rPr lang="en-US" dirty="0">
                <a:solidFill>
                  <a:schemeClr val="bg1">
                    <a:lumMod val="95000"/>
                  </a:schemeClr>
                </a:solidFill>
              </a:rPr>
              <a:t>.</a:t>
            </a:r>
          </a:p>
        </p:txBody>
      </p:sp>
      <p:sp>
        <p:nvSpPr>
          <p:cNvPr id="3" name="Text Placeholder 2"/>
          <p:cNvSpPr>
            <a:spLocks noGrp="1"/>
          </p:cNvSpPr>
          <p:nvPr>
            <p:ph type="body" idx="1"/>
          </p:nvPr>
        </p:nvSpPr>
        <p:spPr>
          <a:xfrm>
            <a:off x="311700" y="1431893"/>
            <a:ext cx="3999900" cy="3136982"/>
          </a:xfrm>
        </p:spPr>
        <p:txBody>
          <a:bodyPr/>
          <a:lstStyle/>
          <a:p>
            <a:pPr marL="139700" indent="0">
              <a:buNone/>
            </a:pPr>
            <a:r>
              <a:rPr lang="en-US" sz="1800" dirty="0">
                <a:solidFill>
                  <a:srgbClr val="5C1FF5"/>
                </a:solidFill>
              </a:rPr>
              <a:t>Step 5</a:t>
            </a:r>
          </a:p>
          <a:p>
            <a:r>
              <a:rPr lang="en-US" dirty="0"/>
              <a:t>Document the Student information on the required spreadsheet.</a:t>
            </a:r>
          </a:p>
          <a:p>
            <a:pPr marL="139700" indent="0">
              <a:buNone/>
            </a:pPr>
            <a:endParaRPr lang="en-US" dirty="0"/>
          </a:p>
          <a:p>
            <a:pPr marL="139700" indent="0">
              <a:buNone/>
            </a:pPr>
            <a:r>
              <a:rPr lang="en-US" sz="1200" dirty="0">
                <a:solidFill>
                  <a:srgbClr val="FF0000"/>
                </a:solidFill>
              </a:rPr>
              <a:t>*Each box of records must have its own spreadsheet. The information on the spreadsheet should only contain the contents of the specific box. The order of the records on the spreadsheet should correlate with the order of the folders in that box. Example, the 7th student listed on the spreadsheet must be the 7</a:t>
            </a:r>
            <a:r>
              <a:rPr lang="en-US" sz="1200" baseline="30000" dirty="0">
                <a:solidFill>
                  <a:srgbClr val="FF0000"/>
                </a:solidFill>
              </a:rPr>
              <a:t>th</a:t>
            </a:r>
            <a:r>
              <a:rPr lang="en-US" sz="1200" dirty="0">
                <a:solidFill>
                  <a:srgbClr val="FF0000"/>
                </a:solidFill>
              </a:rPr>
              <a:t> folder in the box.</a:t>
            </a:r>
          </a:p>
          <a:p>
            <a:pPr marL="139700" indent="0">
              <a:buNone/>
            </a:pPr>
            <a:endParaRPr lang="en-US" dirty="0"/>
          </a:p>
        </p:txBody>
      </p:sp>
      <p:sp>
        <p:nvSpPr>
          <p:cNvPr id="4" name="Text Placeholder 3"/>
          <p:cNvSpPr>
            <a:spLocks noGrp="1"/>
          </p:cNvSpPr>
          <p:nvPr>
            <p:ph type="body" idx="2"/>
          </p:nvPr>
        </p:nvSpPr>
        <p:spPr>
          <a:xfrm>
            <a:off x="4832400" y="1431893"/>
            <a:ext cx="3999900" cy="3136982"/>
          </a:xfrm>
        </p:spPr>
        <p:txBody>
          <a:bodyPr/>
          <a:lstStyle/>
          <a:p>
            <a:pPr marL="139700" indent="0">
              <a:buNone/>
            </a:pPr>
            <a:r>
              <a:rPr lang="en-US" sz="1800" dirty="0">
                <a:solidFill>
                  <a:srgbClr val="5C1FF5"/>
                </a:solidFill>
              </a:rPr>
              <a:t>FYI</a:t>
            </a:r>
          </a:p>
          <a:p>
            <a:r>
              <a:rPr lang="en-US" sz="1200" dirty="0">
                <a:solidFill>
                  <a:schemeClr val="tx1"/>
                </a:solidFill>
              </a:rPr>
              <a:t>Multiple birth years may be placed in one box and be on one spreadsheet, as long as they are in the correct ascending order with oldest records first.  Example 1991, 1992, 1993, etc.</a:t>
            </a:r>
          </a:p>
          <a:p>
            <a:r>
              <a:rPr lang="en-US" sz="1200" dirty="0">
                <a:solidFill>
                  <a:schemeClr val="tx1"/>
                </a:solidFill>
              </a:rPr>
              <a:t>Spreadsheet must be saved in its original Excel format. Do Not save as a PDF. Only Excel documents should be saved in your schools digitization folder found in the O:Drive.</a:t>
            </a:r>
          </a:p>
          <a:p>
            <a:r>
              <a:rPr lang="en-US" sz="1200" dirty="0">
                <a:solidFill>
                  <a:schemeClr val="tx1"/>
                </a:solidFill>
              </a:rPr>
              <a:t>Do Not lock or protect the spreadsheet.  The Division of the Registrar must be able to access and edit these documents to complete their responsibilities of this process</a:t>
            </a:r>
          </a:p>
          <a:p>
            <a:endParaRPr lang="en-US" dirty="0"/>
          </a:p>
        </p:txBody>
      </p:sp>
    </p:spTree>
    <p:extLst>
      <p:ext uri="{BB962C8B-B14F-4D97-AF65-F5344CB8AC3E}">
        <p14:creationId xmlns:p14="http://schemas.microsoft.com/office/powerpoint/2010/main" val="2795028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4"/>
            <a:ext cx="7399932" cy="53004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Records for Digitization: Getting Started</a:t>
            </a:r>
            <a:r>
              <a:rPr lang="en-US" sz="1800" dirty="0">
                <a:solidFill>
                  <a:srgbClr val="5C1FF5"/>
                </a:solidFill>
                <a:latin typeface="Gill Sans MT" panose="020B0502020104020203" pitchFamily="34" charset="0"/>
                <a:ea typeface="Gill Sans" charset="0"/>
                <a:cs typeface="Gill Sans" charset="0"/>
                <a:sym typeface="Oswald"/>
              </a:rPr>
              <a:t> </a:t>
            </a:r>
          </a:p>
        </p:txBody>
      </p:sp>
      <p:sp>
        <p:nvSpPr>
          <p:cNvPr id="10" name="Google Shape;180;p26"/>
          <p:cNvSpPr txBox="1"/>
          <p:nvPr/>
        </p:nvSpPr>
        <p:spPr>
          <a:xfrm>
            <a:off x="559952" y="1445625"/>
            <a:ext cx="8193052" cy="3460664"/>
          </a:xfrm>
          <a:prstGeom prst="rect">
            <a:avLst/>
          </a:prstGeom>
          <a:noFill/>
          <a:ln>
            <a:noFill/>
          </a:ln>
        </p:spPr>
        <p:txBody>
          <a:bodyPr spcFirstLastPara="1" wrap="square" lIns="91425" tIns="91425" rIns="91425" bIns="91425" anchor="t" anchorCtr="0">
            <a:noAutofit/>
          </a:bodyPr>
          <a:lstStyle/>
          <a:p>
            <a:pPr marL="285750" indent="-285750">
              <a:buFont typeface="Wingdings" panose="05000000000000000000" pitchFamily="2" charset="2"/>
              <a:buChar char="§"/>
            </a:pPr>
            <a:r>
              <a:rPr lang="en-US" kern="1200" dirty="0">
                <a:solidFill>
                  <a:schemeClr val="tx1"/>
                </a:solidFill>
                <a:latin typeface="Gill Sans"/>
                <a:ea typeface="+mn-ea"/>
                <a:cs typeface="+mn-cs"/>
              </a:rPr>
              <a:t>The first thing to be done is to ensure that all cumulative folders being processed are </a:t>
            </a:r>
            <a:r>
              <a:rPr lang="en-US" b="1" u="sng" kern="1200" dirty="0">
                <a:solidFill>
                  <a:schemeClr val="tx1"/>
                </a:solidFill>
                <a:latin typeface="Gill Sans"/>
                <a:ea typeface="+mn-ea"/>
                <a:cs typeface="+mn-cs"/>
              </a:rPr>
              <a:t>INACTIVE STUDENTS</a:t>
            </a:r>
            <a:r>
              <a:rPr lang="en-US" kern="1200" dirty="0">
                <a:solidFill>
                  <a:schemeClr val="tx1"/>
                </a:solidFill>
                <a:latin typeface="Gill Sans"/>
                <a:ea typeface="+mn-ea"/>
                <a:cs typeface="+mn-cs"/>
              </a:rPr>
              <a:t>. If the folders being processed are students that are school age, they must be looked up in Infinite Campus to ensure that they are inactive in the CCS School District.  Below is the time frame that inactive students must be maintained at their last school of attendance before they are eligible to be sent for Digitization:</a:t>
            </a:r>
          </a:p>
          <a:p>
            <a:pPr marL="285750" indent="-285750">
              <a:buFont typeface="Wingdings" panose="05000000000000000000" pitchFamily="2" charset="2"/>
              <a:buChar char="§"/>
            </a:pPr>
            <a:endParaRPr lang="en-US" kern="1200" dirty="0">
              <a:solidFill>
                <a:schemeClr val="tx1"/>
              </a:solidFill>
              <a:latin typeface="Gill Sans"/>
              <a:ea typeface="+mn-ea"/>
              <a:cs typeface="+mn-cs"/>
            </a:endParaRPr>
          </a:p>
          <a:p>
            <a:r>
              <a:rPr lang="en-US" sz="1200" b="1" u="sng" kern="1200" dirty="0">
                <a:solidFill>
                  <a:schemeClr val="tx1"/>
                </a:solidFill>
                <a:highlight>
                  <a:srgbClr val="FFFF00"/>
                </a:highlight>
                <a:latin typeface="Gill Sans"/>
                <a:ea typeface="+mn-ea"/>
                <a:cs typeface="+mn-cs"/>
              </a:rPr>
              <a:t>Inactive/Withdrawn/Graduated</a:t>
            </a:r>
            <a:r>
              <a:rPr lang="en-US" sz="1200" b="1" kern="1200" dirty="0">
                <a:solidFill>
                  <a:schemeClr val="tx1"/>
                </a:solidFill>
                <a:latin typeface="Gill Sans"/>
                <a:ea typeface="+mn-ea"/>
                <a:cs typeface="+mn-cs"/>
              </a:rPr>
              <a:t>     </a:t>
            </a:r>
            <a:r>
              <a:rPr lang="en-US" sz="1200" b="1" u="sng" kern="1200" dirty="0">
                <a:solidFill>
                  <a:schemeClr val="tx1"/>
                </a:solidFill>
                <a:highlight>
                  <a:srgbClr val="FFFF00"/>
                </a:highlight>
                <a:latin typeface="Gill Sans"/>
                <a:ea typeface="+mn-ea"/>
                <a:cs typeface="+mn-cs"/>
              </a:rPr>
              <a:t>Eligible to be Sent for Digitization  </a:t>
            </a:r>
          </a:p>
          <a:p>
            <a:r>
              <a:rPr lang="en-US" sz="1200" kern="1200" dirty="0">
                <a:solidFill>
                  <a:schemeClr val="tx1"/>
                </a:solidFill>
                <a:latin typeface="Gill Sans"/>
                <a:ea typeface="+mn-ea"/>
                <a:cs typeface="+mn-cs"/>
              </a:rPr>
              <a:t>              2020-2021 SY		2022-2023 SY</a:t>
            </a:r>
          </a:p>
          <a:p>
            <a:r>
              <a:rPr lang="en-US" sz="1200" kern="1200" dirty="0">
                <a:solidFill>
                  <a:schemeClr val="tx1"/>
                </a:solidFill>
                <a:latin typeface="Gill Sans"/>
                <a:ea typeface="+mn-ea"/>
                <a:cs typeface="+mn-cs"/>
              </a:rPr>
              <a:t>              2021-2022 SY		2023-2024 SY</a:t>
            </a:r>
          </a:p>
          <a:p>
            <a:r>
              <a:rPr lang="en-US" sz="1200" kern="1200" dirty="0">
                <a:solidFill>
                  <a:schemeClr val="tx1"/>
                </a:solidFill>
                <a:latin typeface="Gill Sans"/>
                <a:ea typeface="+mn-ea"/>
                <a:cs typeface="+mn-cs"/>
              </a:rPr>
              <a:t>              2022-2023 SY		2024-2025 SY</a:t>
            </a:r>
          </a:p>
          <a:p>
            <a:r>
              <a:rPr lang="en-US" sz="1200" kern="1200" dirty="0">
                <a:solidFill>
                  <a:schemeClr val="tx1"/>
                </a:solidFill>
                <a:latin typeface="Gill Sans"/>
                <a:ea typeface="+mn-ea"/>
                <a:cs typeface="+mn-cs"/>
              </a:rPr>
              <a:t>              2023-2024 SY		2025-2026 SY</a:t>
            </a:r>
          </a:p>
          <a:p>
            <a:r>
              <a:rPr lang="en-US" sz="1200" kern="1200" dirty="0">
                <a:solidFill>
                  <a:schemeClr val="tx1"/>
                </a:solidFill>
                <a:latin typeface="Gill Sans"/>
                <a:ea typeface="+mn-ea"/>
                <a:cs typeface="+mn-cs"/>
              </a:rPr>
              <a:t>              2024-2025 SY		2026-2027 SY</a:t>
            </a:r>
          </a:p>
          <a:p>
            <a:r>
              <a:rPr lang="en-US" sz="1200" kern="1200" dirty="0">
                <a:solidFill>
                  <a:schemeClr val="tx1"/>
                </a:solidFill>
                <a:latin typeface="Gill Sans"/>
                <a:ea typeface="+mn-ea"/>
                <a:cs typeface="+mn-cs"/>
              </a:rPr>
              <a:t>              2025-2026 SY		2027-2028 SY</a:t>
            </a:r>
          </a:p>
          <a:p>
            <a:r>
              <a:rPr lang="en-US" sz="1200" kern="1200" dirty="0">
                <a:solidFill>
                  <a:schemeClr val="tx1"/>
                </a:solidFill>
                <a:latin typeface="Gill Sans"/>
                <a:ea typeface="+mn-ea"/>
                <a:cs typeface="+mn-cs"/>
              </a:rPr>
              <a:t>              2026-2027 SY		2028-2029 SY</a:t>
            </a:r>
          </a:p>
          <a:p>
            <a:r>
              <a:rPr lang="en-US" sz="1200" kern="1200" dirty="0">
                <a:solidFill>
                  <a:schemeClr val="tx1"/>
                </a:solidFill>
                <a:latin typeface="Gill Sans"/>
                <a:ea typeface="+mn-ea"/>
                <a:cs typeface="+mn-cs"/>
              </a:rPr>
              <a:t>              2027-2028 SY		2029-2030 SY</a:t>
            </a:r>
          </a:p>
          <a:p>
            <a:r>
              <a:rPr lang="en-US" sz="1200" kern="1200" dirty="0">
                <a:solidFill>
                  <a:schemeClr val="tx1"/>
                </a:solidFill>
                <a:latin typeface="Gill Sans"/>
                <a:ea typeface="+mn-ea"/>
                <a:cs typeface="+mn-cs"/>
              </a:rPr>
              <a:t>              2028-2029 SY		2030-2031 SY</a:t>
            </a:r>
          </a:p>
          <a:p>
            <a:r>
              <a:rPr lang="en-US" b="1" i="1" kern="1200" dirty="0">
                <a:solidFill>
                  <a:schemeClr val="tx1"/>
                </a:solidFill>
                <a:latin typeface="Gill Sans"/>
                <a:ea typeface="+mn-ea"/>
                <a:cs typeface="+mn-cs"/>
              </a:rPr>
              <a:t>The records must be maintained at their last school of attendance</a:t>
            </a:r>
          </a:p>
          <a:p>
            <a:r>
              <a:rPr lang="en-US" b="1" i="1" kern="1200" dirty="0">
                <a:solidFill>
                  <a:schemeClr val="tx1"/>
                </a:solidFill>
                <a:latin typeface="Gill Sans"/>
                <a:ea typeface="+mn-ea"/>
                <a:cs typeface="+mn-cs"/>
              </a:rPr>
              <a:t>for the entirety of the gap year between inactivity and eligibility.</a:t>
            </a:r>
          </a:p>
          <a:p>
            <a:endParaRPr lang="en-US" dirty="0">
              <a:latin typeface="Gill Sans"/>
              <a:ea typeface="Gill Sans MT" charset="0"/>
              <a:cs typeface="Gill Sans MT"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mc:AlternateContent xmlns:mc="http://schemas.openxmlformats.org/markup-compatibility/2006" xmlns:am3d="http://schemas.microsoft.com/office/drawing/2017/model3d">
        <mc:Choice Requires="am3d">
          <p:graphicFrame>
            <p:nvGraphicFramePr>
              <p:cNvPr id="7" name="3D Model 6" descr="Push Pin">
                <a:extLst>
                  <a:ext uri="{FF2B5EF4-FFF2-40B4-BE49-F238E27FC236}">
                    <a16:creationId xmlns:a16="http://schemas.microsoft.com/office/drawing/2014/main" id="{807298A7-EFEA-48CB-8755-97573DA588C0}"/>
                  </a:ext>
                </a:extLst>
              </p:cNvPr>
              <p:cNvGraphicFramePr>
                <a:graphicFrameLocks noChangeAspect="1"/>
              </p:cNvGraphicFramePr>
              <p:nvPr>
                <p:extLst>
                  <p:ext uri="{D42A27DB-BD31-4B8C-83A1-F6EECF244321}">
                    <p14:modId xmlns:p14="http://schemas.microsoft.com/office/powerpoint/2010/main" val="2203519356"/>
                  </p:ext>
                </p:extLst>
              </p:nvPr>
            </p:nvGraphicFramePr>
            <p:xfrm>
              <a:off x="5591794" y="2556651"/>
              <a:ext cx="321747" cy="619306"/>
            </p:xfrm>
            <a:graphic>
              <a:graphicData uri="http://schemas.microsoft.com/office/drawing/2017/model3d">
                <am3d:model3d r:embed="rId5">
                  <am3d:spPr>
                    <a:xfrm>
                      <a:off x="0" y="0"/>
                      <a:ext cx="321747" cy="619306"/>
                    </a:xfrm>
                    <a:prstGeom prst="rect">
                      <a:avLst/>
                    </a:prstGeom>
                  </am3d:spPr>
                  <am3d:camera>
                    <am3d:pos x="0" y="0" z="55916273"/>
                    <am3d:up dx="0" dy="36000000" dz="0"/>
                    <am3d:lookAt x="0" y="0" z="0"/>
                    <am3d:perspective fov="2700000"/>
                  </am3d:camera>
                  <am3d:trans>
                    <am3d:meterPerModelUnit n="45454541" d="1000000"/>
                    <am3d:preTrans dx="0" dy="-1744261" dz="0"/>
                    <am3d:scale>
                      <am3d:sx n="1000000" d="1000000"/>
                      <am3d:sy n="1000000" d="1000000"/>
                      <am3d:sz n="1000000" d="1000000"/>
                    </am3d:scale>
                    <am3d:rot ax="10140994" ay="1481227" az="10521974"/>
                    <am3d:postTrans dx="0" dy="0" dz="0"/>
                  </am3d:trans>
                  <am3d:raster rName="Office3DRenderer" rVer="16.0.8326">
                    <am3d:blip r:embed="rId6"/>
                  </am3d:raster>
                  <am3d:objViewport viewportSz="68134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7" name="3D Model 6" descr="Push Pin">
                <a:extLst>
                  <a:ext uri="{FF2B5EF4-FFF2-40B4-BE49-F238E27FC236}">
                    <a16:creationId xmlns:a16="http://schemas.microsoft.com/office/drawing/2014/main" id="{807298A7-EFEA-48CB-8755-97573DA588C0}"/>
                  </a:ext>
                </a:extLst>
              </p:cNvPr>
              <p:cNvPicPr>
                <a:picLocks noGrp="1" noRot="1" noChangeAspect="1" noMove="1" noResize="1" noEditPoints="1" noAdjustHandles="1" noChangeArrowheads="1" noChangeShapeType="1" noCrop="1"/>
              </p:cNvPicPr>
              <p:nvPr/>
            </p:nvPicPr>
            <p:blipFill>
              <a:blip r:embed="rId7"/>
              <a:stretch>
                <a:fillRect/>
              </a:stretch>
            </p:blipFill>
            <p:spPr>
              <a:xfrm>
                <a:off x="5591794" y="2556651"/>
                <a:ext cx="321747" cy="619306"/>
              </a:xfrm>
              <a:prstGeom prst="rect">
                <a:avLst/>
              </a:prstGeom>
            </p:spPr>
          </p:pic>
        </mc:Fallback>
      </mc:AlternateContent>
      <p:sp>
        <p:nvSpPr>
          <p:cNvPr id="12" name="TextBox 11">
            <a:extLst>
              <a:ext uri="{FF2B5EF4-FFF2-40B4-BE49-F238E27FC236}">
                <a16:creationId xmlns:a16="http://schemas.microsoft.com/office/drawing/2014/main" id="{88525CE5-0F02-4D27-9746-A5F7FA866247}"/>
              </a:ext>
            </a:extLst>
          </p:cNvPr>
          <p:cNvSpPr txBox="1"/>
          <p:nvPr/>
        </p:nvSpPr>
        <p:spPr>
          <a:xfrm>
            <a:off x="6117963" y="2443057"/>
            <a:ext cx="2336081" cy="2462213"/>
          </a:xfrm>
          <a:prstGeom prst="rect">
            <a:avLst/>
          </a:prstGeom>
          <a:solidFill>
            <a:srgbClr val="FFFF00"/>
          </a:solidFill>
        </p:spPr>
        <p:txBody>
          <a:bodyPr wrap="square" rtlCol="0">
            <a:spAutoFit/>
          </a:bodyPr>
          <a:lstStyle/>
          <a:p>
            <a:r>
              <a:rPr lang="en-US" dirty="0">
                <a:solidFill>
                  <a:srgbClr val="5C1FF5"/>
                </a:solidFill>
              </a:rPr>
              <a:t>Every student cumulative folder sent for Digitization must be cross checked in Infinite Campus for status of enrollment within the CCS School District. If they are enrolled at a CCS school, the cumulative folder needs to be forwarded to the appropriate school.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04346" y="492428"/>
            <a:ext cx="7399932" cy="939465"/>
          </a:xfrm>
          <a:prstGeom prst="rect">
            <a:avLst/>
          </a:prstGeom>
          <a:noFill/>
          <a:ln>
            <a:noFill/>
          </a:ln>
        </p:spPr>
        <p:txBody>
          <a:bodyPr spcFirstLastPara="1" wrap="square" lIns="91425" tIns="91425" rIns="91425" bIns="91425" anchor="ctr" anchorCtr="0">
            <a:noAutofit/>
          </a:bodyPr>
          <a:lstStyle/>
          <a:p>
            <a:pPr lvl="0">
              <a:buSzPts val="3600"/>
            </a:pPr>
            <a:r>
              <a:rPr lang="en-US" sz="3200" dirty="0">
                <a:solidFill>
                  <a:srgbClr val="5C1FF5"/>
                </a:solidFill>
                <a:latin typeface="Gill Sans" charset="0"/>
                <a:ea typeface="Gill Sans" charset="0"/>
                <a:cs typeface="Gill Sans" charset="0"/>
                <a:sym typeface="Oswald"/>
              </a:rPr>
              <a:t>Processing Inactive Student Records for Digitization</a:t>
            </a:r>
          </a:p>
        </p:txBody>
      </p:sp>
      <p:sp>
        <p:nvSpPr>
          <p:cNvPr id="10" name="Google Shape;180;p26"/>
          <p:cNvSpPr txBox="1"/>
          <p:nvPr/>
        </p:nvSpPr>
        <p:spPr>
          <a:xfrm>
            <a:off x="475474" y="1730476"/>
            <a:ext cx="8193052" cy="2978475"/>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endParaRPr lang="en-US" kern="1200" dirty="0">
              <a:solidFill>
                <a:prstClr val="black"/>
              </a:solidFill>
              <a:latin typeface="Gill Sans"/>
              <a:ea typeface="Calibri" panose="020F0502020204030204" pitchFamily="34" charset="0"/>
              <a:cs typeface="Times New Roman" panose="02020603050405020304" pitchFamily="18"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2" name="Title 1"/>
          <p:cNvSpPr>
            <a:spLocks noGrp="1"/>
          </p:cNvSpPr>
          <p:nvPr>
            <p:ph type="title"/>
          </p:nvPr>
        </p:nvSpPr>
        <p:spPr/>
        <p:txBody>
          <a:bodyPr/>
          <a:lstStyle/>
          <a:p>
            <a:r>
              <a:rPr lang="en-US" dirty="0">
                <a:solidFill>
                  <a:schemeClr val="bg1">
                    <a:lumMod val="95000"/>
                  </a:schemeClr>
                </a:solidFill>
              </a:rPr>
              <a:t>.</a:t>
            </a:r>
          </a:p>
        </p:txBody>
      </p:sp>
      <p:sp>
        <p:nvSpPr>
          <p:cNvPr id="3" name="Text Placeholder 2"/>
          <p:cNvSpPr>
            <a:spLocks noGrp="1"/>
          </p:cNvSpPr>
          <p:nvPr>
            <p:ph type="body" idx="1"/>
          </p:nvPr>
        </p:nvSpPr>
        <p:spPr>
          <a:xfrm>
            <a:off x="147021" y="1431893"/>
            <a:ext cx="4590631" cy="3474396"/>
          </a:xfrm>
        </p:spPr>
        <p:txBody>
          <a:bodyPr/>
          <a:lstStyle/>
          <a:p>
            <a:pPr marL="139700" indent="0">
              <a:buNone/>
            </a:pPr>
            <a:r>
              <a:rPr lang="en-US" sz="1800" dirty="0">
                <a:solidFill>
                  <a:srgbClr val="5C1FF5"/>
                </a:solidFill>
              </a:rPr>
              <a:t>Step 6</a:t>
            </a:r>
          </a:p>
          <a:p>
            <a:r>
              <a:rPr lang="en-US" dirty="0">
                <a:solidFill>
                  <a:schemeClr val="tx1"/>
                </a:solidFill>
                <a:latin typeface="Gill Sans MT" panose="020B0502020104020203" pitchFamily="34" charset="0"/>
              </a:rPr>
              <a:t>Once the spreadsheet is complete, and all student folders within that box are documented, save a copy of the spreadsheet in the school’s digitization folder in the O:Drive. The name must be saved in the following format:</a:t>
            </a:r>
          </a:p>
          <a:p>
            <a:pPr marL="139700" indent="0">
              <a:buNone/>
            </a:pPr>
            <a:endParaRPr lang="en-US" sz="1200" dirty="0">
              <a:solidFill>
                <a:schemeClr val="tx1"/>
              </a:solidFill>
              <a:latin typeface="Gill Sans MT" panose="020B0502020104020203" pitchFamily="34" charset="0"/>
            </a:endParaRPr>
          </a:p>
          <a:p>
            <a:pPr marL="139700" indent="0">
              <a:buNone/>
            </a:pPr>
            <a:r>
              <a:rPr lang="en-US" sz="1200" dirty="0">
                <a:solidFill>
                  <a:srgbClr val="F9401B"/>
                </a:solidFill>
                <a:latin typeface="Gill Sans MT" panose="020B0502020104020203" pitchFamily="34" charset="0"/>
              </a:rPr>
              <a:t>West HS 1991 M-R, 1992 A-Y DIGITIZE</a:t>
            </a:r>
          </a:p>
          <a:p>
            <a:pPr marL="139700" indent="0">
              <a:buNone/>
            </a:pPr>
            <a:r>
              <a:rPr lang="en-US" sz="1200" dirty="0">
                <a:solidFill>
                  <a:srgbClr val="F9401B"/>
                </a:solidFill>
                <a:latin typeface="Gill Sans MT" panose="020B0502020104020203" pitchFamily="34" charset="0"/>
              </a:rPr>
              <a:t>Or</a:t>
            </a:r>
          </a:p>
          <a:p>
            <a:pPr marL="139700" indent="0">
              <a:buNone/>
            </a:pPr>
            <a:r>
              <a:rPr lang="en-US" sz="1200" dirty="0">
                <a:solidFill>
                  <a:srgbClr val="F9401B"/>
                </a:solidFill>
                <a:latin typeface="Gill Sans MT" panose="020B0502020104020203" pitchFamily="34" charset="0"/>
              </a:rPr>
              <a:t>West HS 1991 Martinez-Rodriguez, 1992 Addams-Young DIG</a:t>
            </a:r>
          </a:p>
          <a:p>
            <a:pPr marL="139700" indent="0">
              <a:buNone/>
            </a:pPr>
            <a:endParaRPr lang="en-US" sz="1200" dirty="0"/>
          </a:p>
          <a:p>
            <a:pPr marL="139700" indent="0">
              <a:buNone/>
            </a:pPr>
            <a:r>
              <a:rPr lang="en-US" sz="1200" dirty="0"/>
              <a:t>School Name, First Birth Year, First last name in that birth year, last name in that birth year, DIG or DIGITIZE</a:t>
            </a:r>
          </a:p>
          <a:p>
            <a:pPr marL="139700" indent="0">
              <a:buNone/>
            </a:pPr>
            <a:r>
              <a:rPr lang="en-US" sz="1200" dirty="0"/>
              <a:t>*You must show what last names are in each birth year.</a:t>
            </a:r>
          </a:p>
        </p:txBody>
      </p:sp>
      <p:sp>
        <p:nvSpPr>
          <p:cNvPr id="4" name="Text Placeholder 3"/>
          <p:cNvSpPr>
            <a:spLocks noGrp="1"/>
          </p:cNvSpPr>
          <p:nvPr>
            <p:ph type="body" idx="2"/>
          </p:nvPr>
        </p:nvSpPr>
        <p:spPr>
          <a:xfrm>
            <a:off x="4832400" y="1431893"/>
            <a:ext cx="3999900" cy="3136982"/>
          </a:xfrm>
        </p:spPr>
        <p:txBody>
          <a:bodyPr/>
          <a:lstStyle/>
          <a:p>
            <a:pPr marL="139700" indent="0">
              <a:buNone/>
            </a:pPr>
            <a:r>
              <a:rPr lang="en-US" sz="1800" dirty="0">
                <a:solidFill>
                  <a:srgbClr val="5C1FF5"/>
                </a:solidFill>
                <a:latin typeface="Gill Sans MT" panose="020B0502020104020203" pitchFamily="34" charset="0"/>
              </a:rPr>
              <a:t>FYI</a:t>
            </a:r>
          </a:p>
          <a:p>
            <a:r>
              <a:rPr lang="en-US" sz="1200" dirty="0">
                <a:solidFill>
                  <a:srgbClr val="F9401B"/>
                </a:solidFill>
                <a:latin typeface="Gill Sans MT" panose="020B0502020104020203" pitchFamily="34" charset="0"/>
              </a:rPr>
              <a:t>Do Not use “A-Z” unless the last names in that birth year start with A and end with Z. The purpose of this is to be as descriptive as possible, so that it gives insight into what is on that spreadsheet prior to opening that file. While trying to locate a specific student, looking at the names of the saved files should give a clear indication of what boxes the student may potentially be in, or which ones can be ruled out. This will eliminate the time consuming search through every folder with that student’s birth year.</a:t>
            </a:r>
          </a:p>
          <a:p>
            <a:pPr marL="139700" indent="0">
              <a:buNone/>
            </a:pPr>
            <a:endParaRPr lang="en-US" sz="1200" dirty="0">
              <a:solidFill>
                <a:srgbClr val="5C1FF5"/>
              </a:solidFill>
            </a:endParaRPr>
          </a:p>
        </p:txBody>
      </p:sp>
    </p:spTree>
    <p:extLst>
      <p:ext uri="{BB962C8B-B14F-4D97-AF65-F5344CB8AC3E}">
        <p14:creationId xmlns:p14="http://schemas.microsoft.com/office/powerpoint/2010/main" val="2548561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04346" y="492428"/>
            <a:ext cx="7399932" cy="939465"/>
          </a:xfrm>
          <a:prstGeom prst="rect">
            <a:avLst/>
          </a:prstGeom>
          <a:noFill/>
          <a:ln>
            <a:noFill/>
          </a:ln>
        </p:spPr>
        <p:txBody>
          <a:bodyPr spcFirstLastPara="1" wrap="square" lIns="91425" tIns="91425" rIns="91425" bIns="91425" anchor="ctr" anchorCtr="0">
            <a:noAutofit/>
          </a:bodyPr>
          <a:lstStyle/>
          <a:p>
            <a:pPr lvl="0">
              <a:buSzPts val="3600"/>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a:t>
            </a:r>
            <a:r>
              <a:rPr lang="en-US" sz="3200" dirty="0">
                <a:solidFill>
                  <a:srgbClr val="5C1FF5"/>
                </a:solidFill>
                <a:latin typeface="Gill Sans" charset="0"/>
                <a:ea typeface="Gill Sans" charset="0"/>
                <a:cs typeface="Gill Sans" charset="0"/>
                <a:sym typeface="Oswald"/>
              </a:rPr>
              <a:t>for </a:t>
            </a:r>
            <a:r>
              <a:rPr lang="en-US" sz="3200" dirty="0">
                <a:solidFill>
                  <a:srgbClr val="5C1FF5"/>
                </a:solidFill>
                <a:latin typeface="Gill Sans MT" panose="020B0502020104020203" pitchFamily="34" charset="0"/>
                <a:ea typeface="Gill Sans" charset="0"/>
                <a:cs typeface="Gill Sans" charset="0"/>
                <a:sym typeface="Oswald"/>
              </a:rPr>
              <a:t>Digitization</a:t>
            </a:r>
          </a:p>
        </p:txBody>
      </p:sp>
      <p:sp>
        <p:nvSpPr>
          <p:cNvPr id="10" name="Google Shape;180;p26"/>
          <p:cNvSpPr txBox="1"/>
          <p:nvPr/>
        </p:nvSpPr>
        <p:spPr>
          <a:xfrm>
            <a:off x="475474" y="1730476"/>
            <a:ext cx="8193052" cy="2978475"/>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endParaRPr lang="en-US" kern="1200" dirty="0">
              <a:solidFill>
                <a:prstClr val="black"/>
              </a:solidFill>
              <a:latin typeface="Gill Sans"/>
              <a:ea typeface="Calibri" panose="020F0502020204030204" pitchFamily="34" charset="0"/>
              <a:cs typeface="Times New Roman" panose="02020603050405020304" pitchFamily="18"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2" name="Title 1"/>
          <p:cNvSpPr>
            <a:spLocks noGrp="1"/>
          </p:cNvSpPr>
          <p:nvPr>
            <p:ph type="title"/>
          </p:nvPr>
        </p:nvSpPr>
        <p:spPr/>
        <p:txBody>
          <a:bodyPr/>
          <a:lstStyle/>
          <a:p>
            <a:r>
              <a:rPr lang="en-US" dirty="0">
                <a:solidFill>
                  <a:schemeClr val="bg1">
                    <a:lumMod val="95000"/>
                  </a:schemeClr>
                </a:solidFill>
              </a:rPr>
              <a:t>.</a:t>
            </a:r>
          </a:p>
        </p:txBody>
      </p:sp>
      <p:sp>
        <p:nvSpPr>
          <p:cNvPr id="3" name="Text Placeholder 2"/>
          <p:cNvSpPr>
            <a:spLocks noGrp="1"/>
          </p:cNvSpPr>
          <p:nvPr>
            <p:ph type="body" idx="1"/>
          </p:nvPr>
        </p:nvSpPr>
        <p:spPr>
          <a:xfrm>
            <a:off x="311700" y="1431893"/>
            <a:ext cx="3999900" cy="3136982"/>
          </a:xfrm>
        </p:spPr>
        <p:txBody>
          <a:bodyPr/>
          <a:lstStyle/>
          <a:p>
            <a:pPr marL="139700" indent="0">
              <a:buNone/>
            </a:pPr>
            <a:r>
              <a:rPr lang="en-US" sz="1800" dirty="0">
                <a:solidFill>
                  <a:srgbClr val="5C1FF5"/>
                </a:solidFill>
                <a:latin typeface="Gill Sans MT" panose="020B0502020104020203" pitchFamily="34" charset="0"/>
              </a:rPr>
              <a:t>Step 7</a:t>
            </a:r>
          </a:p>
          <a:p>
            <a:r>
              <a:rPr lang="en-US" dirty="0">
                <a:solidFill>
                  <a:schemeClr val="tx1"/>
                </a:solidFill>
                <a:latin typeface="Gill Sans MT" panose="020B0502020104020203" pitchFamily="34" charset="0"/>
              </a:rPr>
              <a:t>Once your spreadsheet has been saved with its proper name, print out a copy and place it inside the box, in front of the first folder.  You must email a copy of that spreadsheet, in excel format, to:</a:t>
            </a:r>
          </a:p>
          <a:p>
            <a:pPr marL="139700" indent="0">
              <a:buNone/>
            </a:pPr>
            <a:r>
              <a:rPr lang="en-US" dirty="0">
                <a:solidFill>
                  <a:schemeClr val="tx1"/>
                </a:solidFill>
                <a:latin typeface="Gill Sans MT" panose="020B0502020104020203" pitchFamily="34" charset="0"/>
              </a:rPr>
              <a:t>      DivRegistrar@columbus.k12.oh.us</a:t>
            </a:r>
          </a:p>
          <a:p>
            <a:pPr marL="139700" indent="0">
              <a:buNone/>
            </a:pPr>
            <a:r>
              <a:rPr lang="en-US" dirty="0"/>
              <a:t>      </a:t>
            </a:r>
            <a:r>
              <a:rPr lang="en-US" dirty="0">
                <a:solidFill>
                  <a:schemeClr val="tx1"/>
                </a:solidFill>
                <a:latin typeface="Gill Sans MT" panose="020B0502020104020203" pitchFamily="34" charset="0"/>
              </a:rPr>
              <a:t>With the subject line of:</a:t>
            </a:r>
          </a:p>
          <a:p>
            <a:pPr marL="139700" indent="0">
              <a:buNone/>
            </a:pPr>
            <a:r>
              <a:rPr lang="en-US" dirty="0">
                <a:solidFill>
                  <a:schemeClr val="tx1"/>
                </a:solidFill>
                <a:latin typeface="Gill Sans MT" panose="020B0502020104020203" pitchFamily="34" charset="0"/>
              </a:rPr>
              <a:t>      “Digitization”, for authorization to schedule a</a:t>
            </a:r>
          </a:p>
          <a:p>
            <a:pPr marL="139700" indent="0">
              <a:buNone/>
            </a:pPr>
            <a:r>
              <a:rPr lang="en-US" dirty="0">
                <a:solidFill>
                  <a:schemeClr val="tx1"/>
                </a:solidFill>
                <a:latin typeface="Gill Sans MT" panose="020B0502020104020203" pitchFamily="34" charset="0"/>
              </a:rPr>
              <a:t>       transfer of records.</a:t>
            </a:r>
          </a:p>
          <a:p>
            <a:pPr marL="139700" indent="0">
              <a:buNone/>
            </a:pPr>
            <a:r>
              <a:rPr lang="en-US" dirty="0">
                <a:solidFill>
                  <a:schemeClr val="tx1"/>
                </a:solidFill>
                <a:latin typeface="Gill Sans MT" panose="020B0502020104020203" pitchFamily="34" charset="0"/>
              </a:rPr>
              <a:t>Do Not Send Records Without Authorization from the Division of the Registrar.</a:t>
            </a:r>
          </a:p>
        </p:txBody>
      </p:sp>
      <p:sp>
        <p:nvSpPr>
          <p:cNvPr id="4" name="Text Placeholder 3"/>
          <p:cNvSpPr>
            <a:spLocks noGrp="1"/>
          </p:cNvSpPr>
          <p:nvPr>
            <p:ph type="body" idx="2"/>
          </p:nvPr>
        </p:nvSpPr>
        <p:spPr>
          <a:xfrm>
            <a:off x="4832400" y="1431893"/>
            <a:ext cx="3999900" cy="3136982"/>
          </a:xfrm>
        </p:spPr>
        <p:txBody>
          <a:bodyPr/>
          <a:lstStyle/>
          <a:p>
            <a:pPr marL="139700" indent="0">
              <a:buNone/>
            </a:pPr>
            <a:r>
              <a:rPr lang="en-US" sz="1800" dirty="0">
                <a:solidFill>
                  <a:srgbClr val="5C1FF5"/>
                </a:solidFill>
                <a:latin typeface="Gill Sans MT" panose="020B0502020104020203" pitchFamily="34" charset="0"/>
              </a:rPr>
              <a:t>Step 8</a:t>
            </a:r>
          </a:p>
          <a:p>
            <a:r>
              <a:rPr lang="en-US" dirty="0">
                <a:solidFill>
                  <a:schemeClr val="tx1"/>
                </a:solidFill>
                <a:latin typeface="Gill Sans MT" panose="020B0502020104020203" pitchFamily="34" charset="0"/>
              </a:rPr>
              <a:t>Once you receive authorization from the Division of the Registrar, you may schedule your TRANSFER of records to be sent to:</a:t>
            </a:r>
          </a:p>
          <a:p>
            <a:pPr marL="139700" indent="0">
              <a:buNone/>
            </a:pPr>
            <a:r>
              <a:rPr lang="en-US" dirty="0">
                <a:solidFill>
                  <a:schemeClr val="tx1"/>
                </a:solidFill>
                <a:latin typeface="Gill Sans MT" panose="020B0502020104020203" pitchFamily="34" charset="0"/>
              </a:rPr>
              <a:t>	</a:t>
            </a:r>
          </a:p>
          <a:p>
            <a:pPr marL="139700" indent="0">
              <a:buNone/>
            </a:pPr>
            <a:r>
              <a:rPr lang="en-US" dirty="0">
                <a:solidFill>
                  <a:schemeClr val="tx1"/>
                </a:solidFill>
                <a:latin typeface="Gill Sans MT" panose="020B0502020104020203" pitchFamily="34" charset="0"/>
              </a:rPr>
              <a:t>	Central Enrollment Center</a:t>
            </a:r>
          </a:p>
          <a:p>
            <a:pPr marL="139700" indent="0">
              <a:buNone/>
            </a:pPr>
            <a:r>
              <a:rPr lang="en-US" dirty="0">
                <a:solidFill>
                  <a:schemeClr val="tx1"/>
                </a:solidFill>
                <a:latin typeface="Gill Sans MT" panose="020B0502020104020203" pitchFamily="34" charset="0"/>
              </a:rPr>
              <a:t>	Garage</a:t>
            </a:r>
          </a:p>
          <a:p>
            <a:pPr marL="139700" indent="0">
              <a:buNone/>
            </a:pPr>
            <a:r>
              <a:rPr lang="en-US" dirty="0">
                <a:solidFill>
                  <a:schemeClr val="tx1"/>
                </a:solidFill>
                <a:latin typeface="Gill Sans MT" panose="020B0502020104020203" pitchFamily="34" charset="0"/>
              </a:rPr>
              <a:t>	430 Cleveland Ave	</a:t>
            </a:r>
          </a:p>
          <a:p>
            <a:pPr marL="139700" indent="0">
              <a:buNone/>
            </a:pPr>
            <a:r>
              <a:rPr lang="en-US" dirty="0">
                <a:solidFill>
                  <a:schemeClr val="tx1"/>
                </a:solidFill>
                <a:latin typeface="Gill Sans MT" panose="020B0502020104020203" pitchFamily="34" charset="0"/>
              </a:rPr>
              <a:t>	Columbus, Ohio 43215</a:t>
            </a:r>
          </a:p>
          <a:p>
            <a:pPr marL="139700" indent="0">
              <a:buNone/>
            </a:pPr>
            <a:endParaRPr lang="en-US" dirty="0">
              <a:solidFill>
                <a:schemeClr val="tx1"/>
              </a:solidFill>
              <a:latin typeface="Gill Sans MT" panose="020B0502020104020203" pitchFamily="34" charset="0"/>
            </a:endParaRPr>
          </a:p>
          <a:p>
            <a:pPr marL="139700" indent="0">
              <a:buNone/>
            </a:pPr>
            <a:r>
              <a:rPr lang="en-US" dirty="0">
                <a:solidFill>
                  <a:schemeClr val="tx1"/>
                </a:solidFill>
                <a:latin typeface="Gill Sans MT" panose="020B0502020104020203" pitchFamily="34" charset="0"/>
              </a:rPr>
              <a:t>For guidance on setting up a transfer of records, please go to the link found on the Infinite Campus Dashboard, under Records&gt;Digitization.</a:t>
            </a:r>
          </a:p>
        </p:txBody>
      </p:sp>
    </p:spTree>
    <p:extLst>
      <p:ext uri="{BB962C8B-B14F-4D97-AF65-F5344CB8AC3E}">
        <p14:creationId xmlns:p14="http://schemas.microsoft.com/office/powerpoint/2010/main" val="368741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04346" y="492428"/>
            <a:ext cx="7399932" cy="939465"/>
          </a:xfrm>
          <a:prstGeom prst="rect">
            <a:avLst/>
          </a:prstGeom>
          <a:noFill/>
          <a:ln>
            <a:noFill/>
          </a:ln>
        </p:spPr>
        <p:txBody>
          <a:bodyPr spcFirstLastPara="1" wrap="square" lIns="91425" tIns="91425" rIns="91425" bIns="91425" anchor="ctr" anchorCtr="0">
            <a:noAutofit/>
          </a:bodyPr>
          <a:lstStyle/>
          <a:p>
            <a:pPr lvl="0">
              <a:buSzPts val="3600"/>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a:t>
            </a:r>
            <a:r>
              <a:rPr lang="en-US" sz="3200" dirty="0">
                <a:solidFill>
                  <a:srgbClr val="5C1FF5"/>
                </a:solidFill>
                <a:latin typeface="Gill Sans" charset="0"/>
                <a:ea typeface="Gill Sans" charset="0"/>
                <a:cs typeface="Gill Sans" charset="0"/>
                <a:sym typeface="Oswald"/>
              </a:rPr>
              <a:t>for </a:t>
            </a:r>
            <a:r>
              <a:rPr lang="en-US" sz="3200" dirty="0">
                <a:solidFill>
                  <a:srgbClr val="5C1FF5"/>
                </a:solidFill>
                <a:latin typeface="Gill Sans MT" panose="020B0502020104020203" pitchFamily="34" charset="0"/>
                <a:ea typeface="Gill Sans" charset="0"/>
                <a:cs typeface="Gill Sans" charset="0"/>
                <a:sym typeface="Oswald"/>
              </a:rPr>
              <a:t>Digitization</a:t>
            </a:r>
          </a:p>
        </p:txBody>
      </p:sp>
      <p:sp>
        <p:nvSpPr>
          <p:cNvPr id="10" name="Google Shape;180;p26"/>
          <p:cNvSpPr txBox="1"/>
          <p:nvPr/>
        </p:nvSpPr>
        <p:spPr>
          <a:xfrm>
            <a:off x="475474" y="1730476"/>
            <a:ext cx="8193052" cy="2978475"/>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endParaRPr lang="en-US" kern="1200" dirty="0">
              <a:solidFill>
                <a:prstClr val="black"/>
              </a:solidFill>
              <a:latin typeface="Gill Sans"/>
              <a:ea typeface="Calibri" panose="020F0502020204030204" pitchFamily="34" charset="0"/>
              <a:cs typeface="Times New Roman" panose="02020603050405020304" pitchFamily="18"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2" name="Title 1"/>
          <p:cNvSpPr>
            <a:spLocks noGrp="1"/>
          </p:cNvSpPr>
          <p:nvPr>
            <p:ph type="title"/>
          </p:nvPr>
        </p:nvSpPr>
        <p:spPr/>
        <p:txBody>
          <a:bodyPr/>
          <a:lstStyle/>
          <a:p>
            <a:r>
              <a:rPr lang="en-US" dirty="0">
                <a:solidFill>
                  <a:schemeClr val="bg1">
                    <a:lumMod val="95000"/>
                  </a:schemeClr>
                </a:solidFill>
              </a:rPr>
              <a:t>.</a:t>
            </a:r>
          </a:p>
        </p:txBody>
      </p:sp>
      <p:sp>
        <p:nvSpPr>
          <p:cNvPr id="3" name="Text Placeholder 2"/>
          <p:cNvSpPr>
            <a:spLocks noGrp="1"/>
          </p:cNvSpPr>
          <p:nvPr>
            <p:ph type="body" idx="1"/>
          </p:nvPr>
        </p:nvSpPr>
        <p:spPr>
          <a:xfrm>
            <a:off x="311700" y="1902693"/>
            <a:ext cx="8434735" cy="2666181"/>
          </a:xfrm>
        </p:spPr>
        <p:txBody>
          <a:bodyPr/>
          <a:lstStyle/>
          <a:p>
            <a:pPr marL="139700" indent="0">
              <a:buNone/>
            </a:pPr>
            <a:r>
              <a:rPr lang="en-US" sz="1800" dirty="0">
                <a:latin typeface="Gill Sans MT" panose="020B0502020104020203" pitchFamily="34" charset="0"/>
              </a:rPr>
              <a:t>If guidance is needed on how to save your completed spreadsheet to your school’s digitization folder on the O: Drive, please refer to the tutorial in the Student Records Handbook.  The How to Save a Spreadsheet into the O: Drive PowerPoint provides detailed, screen by screen, guidance on how to locate your school’s digitization folder and how to ensure that your spreadsheet is saved in the correct place and will be easily located by the Digitization secretary. </a:t>
            </a:r>
          </a:p>
        </p:txBody>
      </p:sp>
      <p:sp>
        <p:nvSpPr>
          <p:cNvPr id="4" name="Text Placeholder 3"/>
          <p:cNvSpPr>
            <a:spLocks noGrp="1"/>
          </p:cNvSpPr>
          <p:nvPr>
            <p:ph type="body" idx="2"/>
          </p:nvPr>
        </p:nvSpPr>
        <p:spPr>
          <a:xfrm flipH="1">
            <a:off x="8832299" y="4523155"/>
            <a:ext cx="45719" cy="45719"/>
          </a:xfrm>
        </p:spPr>
        <p:txBody>
          <a:bodyPr/>
          <a:lstStyle/>
          <a:p>
            <a:pPr marL="139700" indent="0">
              <a:buNone/>
            </a:pPr>
            <a:endParaRPr lang="en-US" dirty="0">
              <a:latin typeface="Gill Sans MT" panose="020B0502020104020203" pitchFamily="34" charset="0"/>
            </a:endParaRPr>
          </a:p>
        </p:txBody>
      </p:sp>
    </p:spTree>
    <p:extLst>
      <p:ext uri="{BB962C8B-B14F-4D97-AF65-F5344CB8AC3E}">
        <p14:creationId xmlns:p14="http://schemas.microsoft.com/office/powerpoint/2010/main" val="1776444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i="0" u="none" strike="noStrike" cap="none" dirty="0">
                <a:solidFill>
                  <a:srgbClr val="5C1FF5"/>
                </a:solidFill>
                <a:latin typeface="Gill Sans MT" panose="020B0502020104020203" pitchFamily="34" charset="0"/>
                <a:ea typeface="Gill Sans" charset="0"/>
                <a:cs typeface="Gill Sans" charset="0"/>
                <a:sym typeface="Oswald"/>
              </a:rPr>
              <a:t>In Conclusion:</a:t>
            </a:r>
            <a:endParaRPr sz="3600" i="0" u="none" strike="noStrike" cap="none" dirty="0">
              <a:solidFill>
                <a:srgbClr val="5C1FF5"/>
              </a:solidFill>
              <a:latin typeface="Gill Sans MT" panose="020B0502020104020203" pitchFamily="34" charset="0"/>
              <a:ea typeface="Gill Sans" charset="0"/>
              <a:cs typeface="Gill Sans" charset="0"/>
              <a:sym typeface="Oswald"/>
            </a:endParaRPr>
          </a:p>
        </p:txBody>
      </p:sp>
      <p:sp>
        <p:nvSpPr>
          <p:cNvPr id="10" name="Google Shape;180;p26"/>
          <p:cNvSpPr txBox="1"/>
          <p:nvPr/>
        </p:nvSpPr>
        <p:spPr>
          <a:xfrm>
            <a:off x="696686" y="1238482"/>
            <a:ext cx="8193052" cy="3731677"/>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endParaRPr lang="en-US" dirty="0">
              <a:solidFill>
                <a:schemeClr val="tx1"/>
              </a:solidFill>
              <a:latin typeface="Gill Sans"/>
            </a:endParaRPr>
          </a:p>
          <a:p>
            <a:pPr lvl="0" defTabSz="457200">
              <a:lnSpc>
                <a:spcPct val="107000"/>
              </a:lnSpc>
              <a:spcAft>
                <a:spcPts val="800"/>
              </a:spcAft>
              <a:buClrTx/>
            </a:pPr>
            <a:r>
              <a:rPr lang="en-US" dirty="0">
                <a:solidFill>
                  <a:schemeClr val="tx1"/>
                </a:solidFill>
                <a:latin typeface="Gill Sans MT" panose="020B0502020104020203" pitchFamily="34" charset="0"/>
              </a:rPr>
              <a:t>After the boxes are received at Central Enrollment</a:t>
            </a:r>
            <a:r>
              <a:rPr lang="en-US" dirty="0">
                <a:latin typeface="Gill Sans MT" panose="020B0502020104020203" pitchFamily="34" charset="0"/>
              </a:rPr>
              <a:t>, the records will be verified, any errors will be recorded, and all items received will be documented. </a:t>
            </a:r>
            <a:r>
              <a:rPr lang="en-US" dirty="0">
                <a:solidFill>
                  <a:schemeClr val="tx1"/>
                </a:solidFill>
                <a:latin typeface="Gill Sans MT" panose="020B0502020104020203" pitchFamily="34" charset="0"/>
              </a:rPr>
              <a:t>The Division of Registrar office </a:t>
            </a:r>
            <a:r>
              <a:rPr lang="en-US" dirty="0">
                <a:latin typeface="Gill Sans MT" panose="020B0502020104020203" pitchFamily="34" charset="0"/>
              </a:rPr>
              <a:t>is not responsible for any records that were added to a schools spreadsheet, but did not arrive to </a:t>
            </a:r>
            <a:r>
              <a:rPr lang="en-US" dirty="0">
                <a:solidFill>
                  <a:schemeClr val="tx1"/>
                </a:solidFill>
                <a:latin typeface="Gill Sans MT" panose="020B0502020104020203" pitchFamily="34" charset="0"/>
              </a:rPr>
              <a:t>the</a:t>
            </a:r>
            <a:r>
              <a:rPr lang="en-US" dirty="0">
                <a:latin typeface="Gill Sans MT" panose="020B0502020104020203" pitchFamily="34" charset="0"/>
              </a:rPr>
              <a:t> Central Enrollment Center. In such an event, the school will be contacted and made aware of the missing cum folder. That box of records will be returned to the school, for the Records Personnel to add the items that were missing.  </a:t>
            </a:r>
          </a:p>
          <a:p>
            <a:pPr lvl="0" defTabSz="457200">
              <a:lnSpc>
                <a:spcPct val="107000"/>
              </a:lnSpc>
              <a:spcAft>
                <a:spcPts val="800"/>
              </a:spcAft>
              <a:buClrTx/>
            </a:pPr>
            <a:r>
              <a:rPr lang="en-US" dirty="0">
                <a:latin typeface="Gill Sans MT" panose="020B0502020104020203" pitchFamily="34" charset="0"/>
              </a:rPr>
              <a:t>Any Legal questions should be directed to Legal Services at 614-365-5673.</a:t>
            </a:r>
          </a:p>
          <a:p>
            <a:pPr defTabSz="457200">
              <a:lnSpc>
                <a:spcPct val="107000"/>
              </a:lnSpc>
              <a:spcAft>
                <a:spcPts val="800"/>
              </a:spcAft>
              <a:buClrTx/>
            </a:pPr>
            <a:r>
              <a:rPr lang="en-US" dirty="0">
                <a:latin typeface="Gill Sans MT" panose="020B0502020104020203" pitchFamily="34" charset="0"/>
              </a:rPr>
              <a:t>Any Questions that you may have in regard to processing inactive student records, scheduling transfers, or the digitization process, please contact Sarah DeLozier </a:t>
            </a:r>
          </a:p>
          <a:p>
            <a:pPr defTabSz="457200">
              <a:lnSpc>
                <a:spcPct val="107000"/>
              </a:lnSpc>
              <a:spcAft>
                <a:spcPts val="800"/>
              </a:spcAft>
              <a:buClrTx/>
            </a:pPr>
            <a:r>
              <a:rPr lang="en-US" dirty="0">
                <a:latin typeface="Gill Sans MT" panose="020B0502020104020203" pitchFamily="34" charset="0"/>
                <a:hlinkClick r:id="rId3"/>
              </a:rPr>
              <a:t>sdelozier@columbus.k12.oh.us</a:t>
            </a:r>
            <a:r>
              <a:rPr lang="en-US" dirty="0">
                <a:latin typeface="Gill Sans MT" panose="020B0502020104020203" pitchFamily="34" charset="0"/>
              </a:rPr>
              <a:t> office: 380-997-7335  Personal Cellphone: 614-266-2362</a:t>
            </a:r>
          </a:p>
          <a:p>
            <a:pPr defTabSz="457200">
              <a:lnSpc>
                <a:spcPct val="107000"/>
              </a:lnSpc>
              <a:spcAft>
                <a:spcPts val="800"/>
              </a:spcAft>
              <a:buClrTx/>
            </a:pPr>
            <a:r>
              <a:rPr lang="en-US" dirty="0">
                <a:latin typeface="Gill Sans MT" panose="020B0502020104020203" pitchFamily="34" charset="0"/>
              </a:rPr>
              <a:t>Please review the “How to Schedule a Transfer of Records Request” slides, if guidance is needed.</a:t>
            </a: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Tree>
    <p:extLst>
      <p:ext uri="{BB962C8B-B14F-4D97-AF65-F5344CB8AC3E}">
        <p14:creationId xmlns:p14="http://schemas.microsoft.com/office/powerpoint/2010/main" val="1846578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611727" y="368299"/>
            <a:ext cx="7399932" cy="1147053"/>
          </a:xfrm>
          <a:prstGeom prst="rect">
            <a:avLst/>
          </a:prstGeom>
          <a:noFill/>
          <a:ln>
            <a:noFill/>
          </a:ln>
        </p:spPr>
        <p:txBody>
          <a:bodyPr spcFirstLastPara="1" wrap="square" lIns="91425" tIns="91425" rIns="91425" bIns="91425" anchor="ctr" anchorCtr="0">
            <a:noAutofit/>
          </a:bodyPr>
          <a:lstStyle/>
          <a:p>
            <a:pPr lvl="0">
              <a:buSzPts val="3600"/>
            </a:pPr>
            <a:r>
              <a:rPr lang="en-US" sz="3200" dirty="0">
                <a:solidFill>
                  <a:srgbClr val="5C1FF5"/>
                </a:solidFill>
                <a:latin typeface="Gill Sans MT" panose="020B0502020104020203" pitchFamily="34" charset="0"/>
                <a:ea typeface="Gill Sans" charset="0"/>
                <a:cs typeface="Gill Sans" charset="0"/>
                <a:sym typeface="Oswald"/>
              </a:rPr>
              <a:t>Acknowledgements </a:t>
            </a:r>
          </a:p>
        </p:txBody>
      </p:sp>
      <p:sp>
        <p:nvSpPr>
          <p:cNvPr id="10" name="Google Shape;180;p26"/>
          <p:cNvSpPr txBox="1"/>
          <p:nvPr/>
        </p:nvSpPr>
        <p:spPr>
          <a:xfrm>
            <a:off x="475474" y="1730476"/>
            <a:ext cx="8193052" cy="2978475"/>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endParaRPr lang="en-US" kern="1200" dirty="0">
              <a:solidFill>
                <a:prstClr val="black"/>
              </a:solidFill>
              <a:latin typeface="Gill Sans"/>
              <a:ea typeface="Calibri" panose="020F0502020204030204" pitchFamily="34" charset="0"/>
              <a:cs typeface="Times New Roman" panose="02020603050405020304" pitchFamily="18"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pic>
        <p:nvPicPr>
          <p:cNvPr id="13" name="Picture 12"/>
          <p:cNvPicPr>
            <a:picLocks noChangeAspect="1"/>
          </p:cNvPicPr>
          <p:nvPr/>
        </p:nvPicPr>
        <p:blipFill>
          <a:blip r:embed="rId5"/>
          <a:stretch>
            <a:fillRect/>
          </a:stretch>
        </p:blipFill>
        <p:spPr>
          <a:xfrm>
            <a:off x="475474" y="1517300"/>
            <a:ext cx="3741006" cy="3388989"/>
          </a:xfrm>
          <a:prstGeom prst="rect">
            <a:avLst/>
          </a:prstGeom>
        </p:spPr>
      </p:pic>
      <p:sp>
        <p:nvSpPr>
          <p:cNvPr id="2" name="TextBox 1"/>
          <p:cNvSpPr txBox="1"/>
          <p:nvPr/>
        </p:nvSpPr>
        <p:spPr>
          <a:xfrm>
            <a:off x="4729316" y="1515352"/>
            <a:ext cx="3939210" cy="2585323"/>
          </a:xfrm>
          <a:prstGeom prst="rect">
            <a:avLst/>
          </a:prstGeom>
          <a:noFill/>
        </p:spPr>
        <p:txBody>
          <a:bodyPr wrap="square" rtlCol="0">
            <a:spAutoFit/>
          </a:bodyPr>
          <a:lstStyle/>
          <a:p>
            <a:r>
              <a:rPr lang="en-US" sz="1800" dirty="0">
                <a:solidFill>
                  <a:srgbClr val="FF0000"/>
                </a:solidFill>
                <a:latin typeface="Gill Sans MT" panose="020B0502020104020203" pitchFamily="34" charset="0"/>
              </a:rPr>
              <a:t>Thank you for your continued efforts learning this new process. Your hard work has not gone unnoticed.  </a:t>
            </a:r>
          </a:p>
          <a:p>
            <a:r>
              <a:rPr lang="en-US" sz="1800" dirty="0">
                <a:solidFill>
                  <a:srgbClr val="FF0000"/>
                </a:solidFill>
                <a:latin typeface="Gill Sans MT" panose="020B0502020104020203" pitchFamily="34" charset="0"/>
              </a:rPr>
              <a:t>Thank you for your patience and understanding as we work through this together. </a:t>
            </a:r>
          </a:p>
          <a:p>
            <a:r>
              <a:rPr lang="en-US" sz="1800" dirty="0">
                <a:solidFill>
                  <a:srgbClr val="FF0000"/>
                </a:solidFill>
                <a:latin typeface="Gill Sans MT" panose="020B0502020104020203" pitchFamily="34" charset="0"/>
              </a:rPr>
              <a:t>If anything is ever needed, please do not hesitate to reach out. We are here to help whenever needed.</a:t>
            </a:r>
          </a:p>
        </p:txBody>
      </p:sp>
    </p:spTree>
    <p:extLst>
      <p:ext uri="{BB962C8B-B14F-4D97-AF65-F5344CB8AC3E}">
        <p14:creationId xmlns:p14="http://schemas.microsoft.com/office/powerpoint/2010/main" val="1677970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4"/>
            <a:ext cx="7399932" cy="53004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Records for Digitization: Getting Started</a:t>
            </a:r>
            <a:r>
              <a:rPr lang="en-US" sz="1800" dirty="0">
                <a:solidFill>
                  <a:srgbClr val="5C1FF5"/>
                </a:solidFill>
                <a:latin typeface="Gill Sans MT" panose="020B0502020104020203" pitchFamily="34" charset="0"/>
                <a:ea typeface="Gill Sans" charset="0"/>
                <a:cs typeface="Gill Sans" charset="0"/>
                <a:sym typeface="Oswald"/>
              </a:rPr>
              <a:t> </a:t>
            </a:r>
          </a:p>
        </p:txBody>
      </p:sp>
      <p:sp>
        <p:nvSpPr>
          <p:cNvPr id="10" name="Google Shape;180;p26"/>
          <p:cNvSpPr txBox="1"/>
          <p:nvPr/>
        </p:nvSpPr>
        <p:spPr>
          <a:xfrm>
            <a:off x="559952" y="1700981"/>
            <a:ext cx="8193052" cy="3205308"/>
          </a:xfrm>
          <a:prstGeom prst="rect">
            <a:avLst/>
          </a:prstGeom>
          <a:noFill/>
          <a:ln>
            <a:noFill/>
          </a:ln>
        </p:spPr>
        <p:txBody>
          <a:bodyPr spcFirstLastPara="1" wrap="square" lIns="91425" tIns="91425" rIns="91425" bIns="91425" anchor="t" anchorCtr="0">
            <a:noAutofit/>
          </a:bodyPr>
          <a:lstStyle/>
          <a:p>
            <a:pPr marL="342900" lvl="0" indent="-342900" defTabSz="457200">
              <a:spcBef>
                <a:spcPts val="1000"/>
              </a:spcBef>
              <a:buClr>
                <a:schemeClr val="tx1"/>
              </a:buClr>
              <a:buSzPct val="80000"/>
              <a:buFont typeface="Wingdings" panose="05000000000000000000" pitchFamily="2" charset="2"/>
              <a:buChar char="§"/>
            </a:pPr>
            <a:r>
              <a:rPr lang="en-US" b="1" kern="1200" dirty="0">
                <a:solidFill>
                  <a:prstClr val="black">
                    <a:lumMod val="75000"/>
                    <a:lumOff val="25000"/>
                  </a:prstClr>
                </a:solidFill>
                <a:latin typeface="Gill Sans"/>
                <a:ea typeface="+mn-ea"/>
                <a:cs typeface="+mn-cs"/>
              </a:rPr>
              <a:t>What to Expect: </a:t>
            </a:r>
            <a:r>
              <a:rPr lang="en-US" kern="1200" dirty="0">
                <a:solidFill>
                  <a:prstClr val="black">
                    <a:lumMod val="75000"/>
                    <a:lumOff val="25000"/>
                  </a:prstClr>
                </a:solidFill>
                <a:latin typeface="Gill Sans"/>
                <a:ea typeface="+mn-ea"/>
                <a:cs typeface="+mn-cs"/>
              </a:rPr>
              <a:t>The requirements for processing inactive student records for digitization have evolved as the needs have changed</a:t>
            </a:r>
            <a:r>
              <a:rPr lang="en-US" kern="1200" dirty="0">
                <a:solidFill>
                  <a:schemeClr val="tx1"/>
                </a:solidFill>
                <a:latin typeface="Gill Sans"/>
                <a:ea typeface="+mn-ea"/>
                <a:cs typeface="+mn-cs"/>
              </a:rPr>
              <a:t>.  To ensure the digitization process is simple and stress free, the Division of Registrar has created a guide to assist you through the updated procedures. </a:t>
            </a:r>
          </a:p>
          <a:p>
            <a:pPr marL="285750" indent="-285750">
              <a:buFont typeface="Wingdings" panose="05000000000000000000" pitchFamily="2" charset="2"/>
              <a:buChar char="§"/>
            </a:pPr>
            <a:endParaRPr lang="en-US" kern="1200" dirty="0">
              <a:solidFill>
                <a:prstClr val="black">
                  <a:lumMod val="75000"/>
                  <a:lumOff val="25000"/>
                </a:prstClr>
              </a:solidFill>
              <a:latin typeface="Gill Sans"/>
              <a:ea typeface="+mn-ea"/>
              <a:cs typeface="+mn-cs"/>
            </a:endParaRPr>
          </a:p>
          <a:p>
            <a:pPr marL="285750" indent="-285750">
              <a:buFont typeface="Wingdings" panose="05000000000000000000" pitchFamily="2" charset="2"/>
              <a:buChar char="§"/>
            </a:pPr>
            <a:r>
              <a:rPr lang="en-US" kern="1200" dirty="0">
                <a:solidFill>
                  <a:prstClr val="black">
                    <a:lumMod val="75000"/>
                    <a:lumOff val="25000"/>
                  </a:prstClr>
                </a:solidFill>
                <a:latin typeface="Gill Sans"/>
                <a:ea typeface="+mn-ea"/>
                <a:cs typeface="+mn-cs"/>
              </a:rPr>
              <a:t>If at any point you have questions or concerns, please do not hesitate to reach out.  We are more than happy to assist in any way that we can. Email: </a:t>
            </a:r>
            <a:r>
              <a:rPr lang="en-US" u="sng" kern="1200" dirty="0">
                <a:solidFill>
                  <a:srgbClr val="5C1FF5"/>
                </a:solidFill>
                <a:latin typeface="Gill Sans"/>
                <a:ea typeface="+mn-ea"/>
                <a:cs typeface="+mn-cs"/>
                <a:hlinkClick r:id="rId3">
                  <a:extLst>
                    <a:ext uri="{A12FA001-AC4F-418D-AE19-62706E023703}">
                      <ahyp:hlinkClr xmlns:ahyp="http://schemas.microsoft.com/office/drawing/2018/hyperlinkcolor" val="tx"/>
                    </a:ext>
                  </a:extLst>
                </a:hlinkClick>
              </a:rPr>
              <a:t>DivRegistrar@columbus.k12.oh.us</a:t>
            </a:r>
            <a:r>
              <a:rPr lang="en-US" kern="1200" dirty="0">
                <a:solidFill>
                  <a:prstClr val="black">
                    <a:lumMod val="75000"/>
                    <a:lumOff val="25000"/>
                  </a:prstClr>
                </a:solidFill>
                <a:latin typeface="Gill Sans"/>
                <a:ea typeface="+mn-ea"/>
                <a:cs typeface="+mn-cs"/>
              </a:rPr>
              <a:t>     The direct contact information for the Digitization secretary is:</a:t>
            </a:r>
          </a:p>
          <a:p>
            <a:r>
              <a:rPr lang="en-US" kern="1200" dirty="0">
                <a:solidFill>
                  <a:prstClr val="black">
                    <a:lumMod val="75000"/>
                    <a:lumOff val="25000"/>
                  </a:prstClr>
                </a:solidFill>
                <a:latin typeface="Gill Sans"/>
                <a:ea typeface="+mn-ea"/>
                <a:cs typeface="+mn-cs"/>
              </a:rPr>
              <a:t>	 </a:t>
            </a:r>
            <a:r>
              <a:rPr lang="en-US" b="1" kern="1200" dirty="0">
                <a:solidFill>
                  <a:prstClr val="black">
                    <a:lumMod val="75000"/>
                    <a:lumOff val="25000"/>
                  </a:prstClr>
                </a:solidFill>
                <a:latin typeface="Gill Sans"/>
                <a:ea typeface="+mn-ea"/>
                <a:cs typeface="+mn-cs"/>
              </a:rPr>
              <a:t>email:</a:t>
            </a:r>
            <a:r>
              <a:rPr lang="en-US" kern="1200" dirty="0">
                <a:solidFill>
                  <a:prstClr val="black">
                    <a:lumMod val="75000"/>
                    <a:lumOff val="25000"/>
                  </a:prstClr>
                </a:solidFill>
                <a:latin typeface="Gill Sans"/>
                <a:ea typeface="+mn-ea"/>
                <a:cs typeface="+mn-cs"/>
              </a:rPr>
              <a:t> </a:t>
            </a:r>
            <a:r>
              <a:rPr lang="en-US" kern="1200" dirty="0">
                <a:solidFill>
                  <a:srgbClr val="5C1FF5"/>
                </a:solidFill>
                <a:latin typeface="Gill Sans"/>
                <a:ea typeface="+mn-ea"/>
                <a:cs typeface="+mn-cs"/>
                <a:hlinkClick r:id="rId4">
                  <a:extLst>
                    <a:ext uri="{A12FA001-AC4F-418D-AE19-62706E023703}">
                      <ahyp:hlinkClr xmlns:ahyp="http://schemas.microsoft.com/office/drawing/2018/hyperlinkcolor" val="tx"/>
                    </a:ext>
                  </a:extLst>
                </a:hlinkClick>
              </a:rPr>
              <a:t>sdelozier@columbus.k12.oh.us</a:t>
            </a:r>
            <a:r>
              <a:rPr lang="en-US" kern="1200" dirty="0">
                <a:solidFill>
                  <a:srgbClr val="5C1FF5"/>
                </a:solidFill>
                <a:latin typeface="Gill Sans"/>
                <a:ea typeface="+mn-ea"/>
                <a:cs typeface="+mn-cs"/>
              </a:rPr>
              <a:t> </a:t>
            </a:r>
            <a:r>
              <a:rPr lang="en-US" b="1" kern="1200" dirty="0">
                <a:solidFill>
                  <a:prstClr val="black">
                    <a:lumMod val="75000"/>
                    <a:lumOff val="25000"/>
                  </a:prstClr>
                </a:solidFill>
                <a:latin typeface="Gill Sans"/>
                <a:ea typeface="+mn-ea"/>
                <a:cs typeface="+mn-cs"/>
              </a:rPr>
              <a:t>Office:</a:t>
            </a:r>
            <a:r>
              <a:rPr lang="en-US" kern="1200" dirty="0">
                <a:solidFill>
                  <a:prstClr val="black">
                    <a:lumMod val="75000"/>
                    <a:lumOff val="25000"/>
                  </a:prstClr>
                </a:solidFill>
                <a:latin typeface="Gill Sans"/>
                <a:ea typeface="+mn-ea"/>
                <a:cs typeface="+mn-cs"/>
              </a:rPr>
              <a:t> </a:t>
            </a:r>
            <a:r>
              <a:rPr lang="en-US" kern="1200" dirty="0">
                <a:solidFill>
                  <a:srgbClr val="FF0000"/>
                </a:solidFill>
                <a:latin typeface="Gill Sans"/>
                <a:ea typeface="+mn-ea"/>
                <a:cs typeface="+mn-cs"/>
              </a:rPr>
              <a:t>380-997-7335</a:t>
            </a:r>
            <a:r>
              <a:rPr lang="en-US" kern="1200" dirty="0">
                <a:solidFill>
                  <a:prstClr val="black">
                    <a:lumMod val="75000"/>
                    <a:lumOff val="25000"/>
                  </a:prstClr>
                </a:solidFill>
                <a:latin typeface="Gill Sans"/>
                <a:ea typeface="+mn-ea"/>
                <a:cs typeface="+mn-cs"/>
              </a:rPr>
              <a:t> or </a:t>
            </a:r>
            <a:r>
              <a:rPr lang="en-US" kern="1200" dirty="0">
                <a:solidFill>
                  <a:srgbClr val="FF0000"/>
                </a:solidFill>
                <a:latin typeface="Gill Sans"/>
                <a:ea typeface="+mn-ea"/>
                <a:cs typeface="+mn-cs"/>
              </a:rPr>
              <a:t>614-365-5209</a:t>
            </a:r>
            <a:r>
              <a:rPr lang="en-US" kern="1200" dirty="0">
                <a:solidFill>
                  <a:prstClr val="black">
                    <a:lumMod val="75000"/>
                    <a:lumOff val="25000"/>
                  </a:prstClr>
                </a:solidFill>
                <a:latin typeface="Gill Sans"/>
                <a:ea typeface="+mn-ea"/>
                <a:cs typeface="+mn-cs"/>
              </a:rPr>
              <a:t> </a:t>
            </a:r>
          </a:p>
          <a:p>
            <a:r>
              <a:rPr lang="en-US" kern="1200" dirty="0">
                <a:solidFill>
                  <a:prstClr val="black">
                    <a:lumMod val="75000"/>
                    <a:lumOff val="25000"/>
                  </a:prstClr>
                </a:solidFill>
                <a:latin typeface="Gill Sans"/>
                <a:ea typeface="+mn-ea"/>
                <a:cs typeface="+mn-cs"/>
              </a:rPr>
              <a:t>	 or you can call/text her </a:t>
            </a:r>
            <a:r>
              <a:rPr lang="en-US" b="1" kern="1200" dirty="0">
                <a:solidFill>
                  <a:prstClr val="black">
                    <a:lumMod val="75000"/>
                    <a:lumOff val="25000"/>
                  </a:prstClr>
                </a:solidFill>
                <a:latin typeface="Gill Sans"/>
                <a:ea typeface="+mn-ea"/>
                <a:cs typeface="+mn-cs"/>
              </a:rPr>
              <a:t>personal cellphone</a:t>
            </a:r>
            <a:r>
              <a:rPr lang="en-US" kern="1200" dirty="0">
                <a:solidFill>
                  <a:prstClr val="black">
                    <a:lumMod val="75000"/>
                    <a:lumOff val="25000"/>
                  </a:prstClr>
                </a:solidFill>
                <a:latin typeface="Gill Sans"/>
                <a:ea typeface="+mn-ea"/>
                <a:cs typeface="+mn-cs"/>
              </a:rPr>
              <a:t>: </a:t>
            </a:r>
            <a:r>
              <a:rPr lang="en-US" kern="1200" dirty="0">
                <a:solidFill>
                  <a:srgbClr val="FF0000"/>
                </a:solidFill>
                <a:latin typeface="Gill Sans"/>
                <a:ea typeface="+mn-ea"/>
                <a:cs typeface="+mn-cs"/>
              </a:rPr>
              <a:t>614-266-2362</a:t>
            </a:r>
            <a:r>
              <a:rPr lang="en-US" kern="1200" dirty="0">
                <a:solidFill>
                  <a:prstClr val="black">
                    <a:lumMod val="75000"/>
                    <a:lumOff val="25000"/>
                  </a:prstClr>
                </a:solidFill>
                <a:latin typeface="Gill Sans"/>
                <a:ea typeface="+mn-ea"/>
                <a:cs typeface="+mn-cs"/>
              </a:rPr>
              <a:t>  </a:t>
            </a:r>
          </a:p>
          <a:p>
            <a:pPr marL="285750" indent="-285750">
              <a:buFont typeface="Wingdings" panose="05000000000000000000" pitchFamily="2" charset="2"/>
              <a:buChar char="§"/>
            </a:pPr>
            <a:endParaRPr lang="en-US" kern="1200" dirty="0">
              <a:solidFill>
                <a:prstClr val="black">
                  <a:lumMod val="75000"/>
                  <a:lumOff val="25000"/>
                </a:prstClr>
              </a:solidFill>
              <a:latin typeface="Gill Sans"/>
              <a:ea typeface="+mn-ea"/>
              <a:cs typeface="+mn-cs"/>
            </a:endParaRPr>
          </a:p>
          <a:p>
            <a:r>
              <a:rPr lang="en-US" kern="1200" dirty="0">
                <a:solidFill>
                  <a:prstClr val="black">
                    <a:lumMod val="75000"/>
                    <a:lumOff val="25000"/>
                  </a:prstClr>
                </a:solidFill>
                <a:latin typeface="Gill Sans"/>
                <a:ea typeface="+mn-ea"/>
                <a:cs typeface="+mn-cs"/>
              </a:rPr>
              <a:t>No question is too big or too small.  Please ask for assistance if it is needed.  We are here to help, and understand that this is a learning process for everyone involved.</a:t>
            </a:r>
          </a:p>
          <a:p>
            <a:endParaRPr lang="en-US" kern="1200" dirty="0">
              <a:solidFill>
                <a:srgbClr val="FF0000"/>
              </a:solidFill>
              <a:latin typeface="Gill Sans"/>
              <a:ea typeface="+mn-ea"/>
              <a:cs typeface="+mn-cs"/>
            </a:endParaRPr>
          </a:p>
          <a:p>
            <a:endParaRPr lang="en-US" dirty="0">
              <a:latin typeface="Gill Sans"/>
              <a:ea typeface="Gill Sans MT" charset="0"/>
              <a:cs typeface="Gill Sans MT"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Tree>
    <p:extLst>
      <p:ext uri="{BB962C8B-B14F-4D97-AF65-F5344CB8AC3E}">
        <p14:creationId xmlns:p14="http://schemas.microsoft.com/office/powerpoint/2010/main" val="4248664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for Digitization: The Required Box</a:t>
            </a:r>
            <a:endParaRPr sz="3200" i="0" u="none" strike="noStrike" cap="none" dirty="0">
              <a:solidFill>
                <a:srgbClr val="5C1FF5"/>
              </a:solidFill>
              <a:latin typeface="Gill Sans MT" panose="020B0502020104020203" pitchFamily="34" charset="0"/>
              <a:ea typeface="Gill Sans" charset="0"/>
              <a:cs typeface="Gill Sans" charset="0"/>
              <a:sym typeface="Oswald"/>
            </a:endParaRPr>
          </a:p>
        </p:txBody>
      </p:sp>
      <p:sp>
        <p:nvSpPr>
          <p:cNvPr id="10" name="Google Shape;180;p26"/>
          <p:cNvSpPr txBox="1"/>
          <p:nvPr/>
        </p:nvSpPr>
        <p:spPr>
          <a:xfrm>
            <a:off x="354792" y="1557077"/>
            <a:ext cx="8193052" cy="3069813"/>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r>
              <a:rPr lang="en-US" kern="1200" dirty="0">
                <a:solidFill>
                  <a:prstClr val="black"/>
                </a:solidFill>
                <a:latin typeface="Gill Sans"/>
                <a:ea typeface="Calibri" panose="020F0502020204030204" pitchFamily="34" charset="0"/>
                <a:cs typeface="Times New Roman" panose="02020603050405020304" pitchFamily="18" charset="0"/>
              </a:rPr>
              <a:t>When preparing Inactive Student Records for Digitization, those records must be sent in a Double Walled and Double Ended Storage Box.  The required box for Digitization is the same box the Warehouse requires for their Record Retention.  In the past we have accepted any long Bankers Box, but recently there has been a huge influx of boxes arriving damaged and not structurally sound due to not being able to bear the weight of other boxes stacked on them.  To decrease the number of boxes Digitization is having to replace, these heavy duty boxes are now required.  Delivery Services is aware of this requirement and they have been instructed to refuse a transfer, if the records are not in the correct boxes.  </a:t>
            </a:r>
            <a:r>
              <a:rPr lang="en-US" b="1" kern="1200" dirty="0">
                <a:solidFill>
                  <a:prstClr val="black"/>
                </a:solidFill>
                <a:latin typeface="Gill Sans"/>
                <a:ea typeface="Calibri" panose="020F0502020204030204" pitchFamily="34" charset="0"/>
                <a:cs typeface="Times New Roman" panose="02020603050405020304" pitchFamily="18" charset="0"/>
              </a:rPr>
              <a:t>If, by chance, some slip through the cracks and make it to Digitization, and we have not discussed it personally, </a:t>
            </a:r>
            <a:r>
              <a:rPr lang="en-US" b="1" u="sng" kern="1200" dirty="0">
                <a:solidFill>
                  <a:prstClr val="black"/>
                </a:solidFill>
                <a:latin typeface="Gill Sans"/>
                <a:ea typeface="Calibri" panose="020F0502020204030204" pitchFamily="34" charset="0"/>
                <a:cs typeface="Times New Roman" panose="02020603050405020304" pitchFamily="18" charset="0"/>
              </a:rPr>
              <a:t>they will be returned to your school for correction.</a:t>
            </a:r>
          </a:p>
          <a:p>
            <a:pPr lvl="0" defTabSz="457200">
              <a:lnSpc>
                <a:spcPct val="107000"/>
              </a:lnSpc>
              <a:spcAft>
                <a:spcPts val="800"/>
              </a:spcAft>
              <a:buClrTx/>
            </a:pPr>
            <a:endParaRPr lang="en-US" kern="1200" dirty="0">
              <a:solidFill>
                <a:prstClr val="black"/>
              </a:solidFill>
              <a:latin typeface="Gill Sans"/>
              <a:ea typeface="Calibri" panose="020F0502020204030204" pitchFamily="34" charset="0"/>
              <a:cs typeface="Times New Roman" panose="02020603050405020304" pitchFamily="18" charset="0"/>
            </a:endParaRPr>
          </a:p>
          <a:p>
            <a:pPr lvl="0" defTabSz="457200">
              <a:lnSpc>
                <a:spcPct val="107000"/>
              </a:lnSpc>
              <a:spcAft>
                <a:spcPts val="800"/>
              </a:spcAft>
              <a:buClrTx/>
            </a:pPr>
            <a:r>
              <a:rPr lang="en-US" b="1" kern="1200" dirty="0">
                <a:solidFill>
                  <a:srgbClr val="FF0000"/>
                </a:solidFill>
                <a:latin typeface="Gill Sans"/>
                <a:ea typeface="Calibri" panose="020F0502020204030204" pitchFamily="34" charset="0"/>
                <a:cs typeface="Times New Roman" panose="02020603050405020304" pitchFamily="18" charset="0"/>
              </a:rPr>
              <a:t>On the next slide, you will find all information pertaining to the required boxes.</a:t>
            </a: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3" name="TextBox 2"/>
          <p:cNvSpPr txBox="1"/>
          <p:nvPr/>
        </p:nvSpPr>
        <p:spPr>
          <a:xfrm>
            <a:off x="5919141" y="2004730"/>
            <a:ext cx="2821858" cy="307777"/>
          </a:xfrm>
          <a:prstGeom prst="rect">
            <a:avLst/>
          </a:prstGeom>
          <a:noFill/>
        </p:spPr>
        <p:txBody>
          <a:bodyPr wrap="square" rtlCol="0">
            <a:spAutoFit/>
          </a:bodyPr>
          <a:lstStyle/>
          <a:p>
            <a:r>
              <a:rPr lang="en-US" dirty="0">
                <a:latin typeface="Gill Sans MT" panose="020B0502020104020203" pitchFamily="34" charset="0"/>
              </a:rPr>
              <a:t>.</a:t>
            </a:r>
          </a:p>
        </p:txBody>
      </p:sp>
    </p:spTree>
    <p:extLst>
      <p:ext uri="{BB962C8B-B14F-4D97-AF65-F5344CB8AC3E}">
        <p14:creationId xmlns:p14="http://schemas.microsoft.com/office/powerpoint/2010/main" val="3598803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for Digitization: Required Boxes</a:t>
            </a:r>
            <a:endParaRPr sz="3200" i="0" u="none" strike="noStrike" cap="none" dirty="0">
              <a:solidFill>
                <a:srgbClr val="5C1FF5"/>
              </a:solidFill>
              <a:latin typeface="Gill Sans MT" panose="020B0502020104020203" pitchFamily="34" charset="0"/>
              <a:ea typeface="Gill Sans" charset="0"/>
              <a:cs typeface="Gill Sans" charset="0"/>
              <a:sym typeface="Oswald"/>
            </a:endParaRPr>
          </a:p>
        </p:txBody>
      </p:sp>
      <p:sp>
        <p:nvSpPr>
          <p:cNvPr id="10" name="Google Shape;180;p26"/>
          <p:cNvSpPr txBox="1"/>
          <p:nvPr/>
        </p:nvSpPr>
        <p:spPr>
          <a:xfrm>
            <a:off x="696686" y="1402643"/>
            <a:ext cx="8193052" cy="3230100"/>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endParaRPr lang="en-US" kern="1200" dirty="0">
              <a:solidFill>
                <a:prstClr val="black"/>
              </a:solidFill>
              <a:latin typeface="Gill Sans"/>
              <a:ea typeface="Calibri" panose="020F0502020204030204" pitchFamily="34" charset="0"/>
              <a:cs typeface="Times New Roman" panose="02020603050405020304" pitchFamily="18"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3" name="TextBox 2"/>
          <p:cNvSpPr txBox="1"/>
          <p:nvPr/>
        </p:nvSpPr>
        <p:spPr>
          <a:xfrm>
            <a:off x="5919141" y="2004730"/>
            <a:ext cx="2821858" cy="307777"/>
          </a:xfrm>
          <a:prstGeom prst="rect">
            <a:avLst/>
          </a:prstGeom>
          <a:noFill/>
        </p:spPr>
        <p:txBody>
          <a:bodyPr wrap="square" rtlCol="0">
            <a:spAutoFit/>
          </a:bodyPr>
          <a:lstStyle/>
          <a:p>
            <a:r>
              <a:rPr lang="en-US" dirty="0">
                <a:latin typeface="Gill Sans MT" panose="020B0502020104020203" pitchFamily="34" charset="0"/>
              </a:rPr>
              <a:t>.</a:t>
            </a:r>
          </a:p>
        </p:txBody>
      </p:sp>
      <p:pic>
        <p:nvPicPr>
          <p:cNvPr id="4" name="Picture 3">
            <a:extLst>
              <a:ext uri="{FF2B5EF4-FFF2-40B4-BE49-F238E27FC236}">
                <a16:creationId xmlns:a16="http://schemas.microsoft.com/office/drawing/2014/main" id="{08EA9A57-D149-4ACE-8170-E205F478D834}"/>
              </a:ext>
            </a:extLst>
          </p:cNvPr>
          <p:cNvPicPr>
            <a:picLocks noChangeAspect="1"/>
          </p:cNvPicPr>
          <p:nvPr/>
        </p:nvPicPr>
        <p:blipFill>
          <a:blip r:embed="rId5"/>
          <a:stretch>
            <a:fillRect/>
          </a:stretch>
        </p:blipFill>
        <p:spPr>
          <a:xfrm>
            <a:off x="854057" y="1326498"/>
            <a:ext cx="6962437" cy="3544602"/>
          </a:xfrm>
          <a:prstGeom prst="rect">
            <a:avLst/>
          </a:prstGeom>
        </p:spPr>
      </p:pic>
      <p:pic>
        <p:nvPicPr>
          <p:cNvPr id="2" name="Picture 1">
            <a:extLst>
              <a:ext uri="{FF2B5EF4-FFF2-40B4-BE49-F238E27FC236}">
                <a16:creationId xmlns:a16="http://schemas.microsoft.com/office/drawing/2014/main" id="{2106A284-8A31-4C6F-A35E-248AA75BD89F}"/>
              </a:ext>
            </a:extLst>
          </p:cNvPr>
          <p:cNvPicPr>
            <a:picLocks noChangeAspect="1"/>
          </p:cNvPicPr>
          <p:nvPr/>
        </p:nvPicPr>
        <p:blipFill>
          <a:blip r:embed="rId6"/>
          <a:stretch>
            <a:fillRect/>
          </a:stretch>
        </p:blipFill>
        <p:spPr>
          <a:xfrm>
            <a:off x="509906" y="2306580"/>
            <a:ext cx="2308461" cy="2295245"/>
          </a:xfrm>
          <a:prstGeom prst="rect">
            <a:avLst/>
          </a:prstGeom>
        </p:spPr>
      </p:pic>
    </p:spTree>
    <p:extLst>
      <p:ext uri="{BB962C8B-B14F-4D97-AF65-F5344CB8AC3E}">
        <p14:creationId xmlns:p14="http://schemas.microsoft.com/office/powerpoint/2010/main" val="1639466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for Digitization: Box Assembly</a:t>
            </a:r>
            <a:endParaRPr sz="3200" i="0" u="none" strike="noStrike" cap="none" dirty="0">
              <a:solidFill>
                <a:srgbClr val="5C1FF5"/>
              </a:solidFill>
              <a:latin typeface="Gill Sans MT" panose="020B0502020104020203" pitchFamily="34" charset="0"/>
              <a:ea typeface="Gill Sans" charset="0"/>
              <a:cs typeface="Gill Sans" charset="0"/>
              <a:sym typeface="Oswald"/>
            </a:endParaRPr>
          </a:p>
        </p:txBody>
      </p:sp>
      <p:sp>
        <p:nvSpPr>
          <p:cNvPr id="10" name="Google Shape;180;p26"/>
          <p:cNvSpPr txBox="1"/>
          <p:nvPr/>
        </p:nvSpPr>
        <p:spPr>
          <a:xfrm>
            <a:off x="475474" y="1384851"/>
            <a:ext cx="8193052" cy="3082091"/>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r>
              <a:rPr lang="en-US" kern="1200" dirty="0">
                <a:solidFill>
                  <a:prstClr val="black"/>
                </a:solidFill>
                <a:latin typeface="Gill Sans"/>
                <a:ea typeface="Calibri" panose="020F0502020204030204" pitchFamily="34" charset="0"/>
                <a:cs typeface="Times New Roman" panose="02020603050405020304" pitchFamily="18" charset="0"/>
              </a:rPr>
              <a:t>When assembling the required boxes, all flaps belong inside the box.  Their purpose is to stabilize all sides to keep the box from being crushed under the weight of the other boxes stacked on top of them.  Laying the flaps on top of the records prior to putting on the lid defeats the entire purpose; and as a result, Digitization becomes responsible for re-boxing all records inside the damaged boxes.  Below you will see 3 images to give you a better understanding.</a:t>
            </a:r>
          </a:p>
          <a:p>
            <a:pPr lvl="0" defTabSz="457200">
              <a:lnSpc>
                <a:spcPct val="107000"/>
              </a:lnSpc>
              <a:spcAft>
                <a:spcPts val="800"/>
              </a:spcAft>
              <a:buClrTx/>
            </a:pPr>
            <a:endParaRPr lang="en-US" kern="1200" dirty="0">
              <a:solidFill>
                <a:prstClr val="black"/>
              </a:solidFill>
              <a:latin typeface="Gill Sans"/>
              <a:ea typeface="Calibri" panose="020F0502020204030204" pitchFamily="34" charset="0"/>
              <a:cs typeface="Times New Roman" panose="02020603050405020304" pitchFamily="18"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pic>
        <p:nvPicPr>
          <p:cNvPr id="2" name="Picture 1">
            <a:extLst>
              <a:ext uri="{FF2B5EF4-FFF2-40B4-BE49-F238E27FC236}">
                <a16:creationId xmlns:a16="http://schemas.microsoft.com/office/drawing/2014/main" id="{0783805E-35EB-4286-91EB-8F76F46EBC37}"/>
              </a:ext>
            </a:extLst>
          </p:cNvPr>
          <p:cNvPicPr>
            <a:picLocks noChangeAspect="1"/>
          </p:cNvPicPr>
          <p:nvPr/>
        </p:nvPicPr>
        <p:blipFill>
          <a:blip r:embed="rId5"/>
          <a:stretch>
            <a:fillRect/>
          </a:stretch>
        </p:blipFill>
        <p:spPr>
          <a:xfrm>
            <a:off x="1534875" y="2635625"/>
            <a:ext cx="6206848" cy="2206793"/>
          </a:xfrm>
          <a:prstGeom prst="rect">
            <a:avLst/>
          </a:prstGeom>
        </p:spPr>
      </p:pic>
    </p:spTree>
    <p:extLst>
      <p:ext uri="{BB962C8B-B14F-4D97-AF65-F5344CB8AC3E}">
        <p14:creationId xmlns:p14="http://schemas.microsoft.com/office/powerpoint/2010/main" val="1913535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for Digitization: Spreadsheet Data</a:t>
            </a:r>
            <a:endParaRPr sz="3200" i="0" u="none" strike="noStrike" cap="none" dirty="0">
              <a:solidFill>
                <a:srgbClr val="5C1FF5"/>
              </a:solidFill>
              <a:latin typeface="Gill Sans MT" panose="020B0502020104020203" pitchFamily="34" charset="0"/>
              <a:ea typeface="Gill Sans" charset="0"/>
              <a:cs typeface="Gill Sans" charset="0"/>
              <a:sym typeface="Oswald"/>
            </a:endParaRPr>
          </a:p>
        </p:txBody>
      </p:sp>
      <p:sp>
        <p:nvSpPr>
          <p:cNvPr id="10" name="Google Shape;180;p26"/>
          <p:cNvSpPr txBox="1"/>
          <p:nvPr/>
        </p:nvSpPr>
        <p:spPr>
          <a:xfrm>
            <a:off x="189948" y="1271897"/>
            <a:ext cx="8699790" cy="2429881"/>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r>
              <a:rPr lang="en-US" kern="12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The Digitization Spreadsheet, in your school’s O: Drive Folder, must be used to prepare records for Digitization.</a:t>
            </a:r>
            <a:endParaRPr lang="en-US" dirty="0">
              <a:latin typeface="Gill Sans MT" panose="020B0502020104020203" pitchFamily="34" charset="0"/>
            </a:endParaRPr>
          </a:p>
          <a:p>
            <a:pPr marL="342900" indent="-342900" defTabSz="457200">
              <a:lnSpc>
                <a:spcPct val="107000"/>
              </a:lnSpc>
              <a:spcAft>
                <a:spcPts val="800"/>
              </a:spcAft>
              <a:buClrTx/>
              <a:buFont typeface="Wingdings" panose="05000000000000000000" pitchFamily="2" charset="2"/>
              <a:buChar char="§"/>
            </a:pPr>
            <a:r>
              <a:rPr lang="en-US" dirty="0">
                <a:latin typeface="Gill Sans MT" panose="020B0502020104020203" pitchFamily="34" charset="0"/>
              </a:rPr>
              <a:t>At the top of this spreadsheet, it asks for identifying information. Please fill in all information, except for the Carton. This space may be used to notate Box 1, Box 2, etc. This is only for the benefit of School Records Personnel. This does not have to be done. (Carton # refers to the assigned number from boxes originally sent to the warehouse for retention, as explained on slide 12). </a:t>
            </a:r>
            <a:r>
              <a:rPr lang="en-US" b="1" u="sng" dirty="0">
                <a:latin typeface="Gill Sans MT" panose="020B0502020104020203" pitchFamily="34" charset="0"/>
              </a:rPr>
              <a:t>DO NOT</a:t>
            </a:r>
            <a:r>
              <a:rPr lang="en-US" b="1" dirty="0">
                <a:latin typeface="Gill Sans MT" panose="020B0502020104020203" pitchFamily="34" charset="0"/>
              </a:rPr>
              <a:t> </a:t>
            </a:r>
            <a:r>
              <a:rPr lang="en-US" dirty="0">
                <a:latin typeface="Gill Sans MT" panose="020B0502020104020203" pitchFamily="34" charset="0"/>
              </a:rPr>
              <a:t>set up a Record Retention for your inactive student records.</a:t>
            </a:r>
          </a:p>
          <a:p>
            <a:pPr marL="342900" indent="-342900" defTabSz="457200">
              <a:lnSpc>
                <a:spcPct val="107000"/>
              </a:lnSpc>
              <a:spcAft>
                <a:spcPts val="800"/>
              </a:spcAft>
              <a:buClrTx/>
              <a:buFont typeface="Wingdings" panose="05000000000000000000" pitchFamily="2" charset="2"/>
              <a:buChar char="§"/>
            </a:pPr>
            <a:r>
              <a:rPr lang="en-US" b="1" u="sng" dirty="0">
                <a:latin typeface="Gill Sans MT" panose="020B0502020104020203" pitchFamily="34" charset="0"/>
              </a:rPr>
              <a:t>DO NOT</a:t>
            </a:r>
            <a:r>
              <a:rPr lang="en-US" b="1" dirty="0">
                <a:latin typeface="Gill Sans MT" panose="020B0502020104020203" pitchFamily="34" charset="0"/>
              </a:rPr>
              <a:t> </a:t>
            </a:r>
            <a:r>
              <a:rPr lang="en-US" dirty="0">
                <a:latin typeface="Gill Sans MT" panose="020B0502020104020203" pitchFamily="34" charset="0"/>
              </a:rPr>
              <a:t>create a carton number from the Record Retention Database for records being sent to Digitization. </a:t>
            </a:r>
          </a:p>
          <a:p>
            <a:pPr marL="342900" indent="-342900" defTabSz="457200">
              <a:lnSpc>
                <a:spcPct val="107000"/>
              </a:lnSpc>
              <a:spcAft>
                <a:spcPts val="800"/>
              </a:spcAft>
              <a:buClrTx/>
              <a:buFont typeface="Wingdings" panose="05000000000000000000" pitchFamily="2" charset="2"/>
              <a:buChar char="§"/>
            </a:pPr>
            <a:r>
              <a:rPr lang="en-US" dirty="0">
                <a:latin typeface="Gill Sans MT" panose="020B0502020104020203" pitchFamily="34" charset="0"/>
              </a:rPr>
              <a:t>Spreadsheets may not be handwritten.</a:t>
            </a:r>
          </a:p>
          <a:p>
            <a:pPr marL="342900" indent="-342900" defTabSz="457200">
              <a:lnSpc>
                <a:spcPct val="107000"/>
              </a:lnSpc>
              <a:spcAft>
                <a:spcPts val="800"/>
              </a:spcAft>
              <a:buClrTx/>
              <a:buFont typeface="Wingdings" panose="05000000000000000000" pitchFamily="2" charset="2"/>
              <a:buChar char="§"/>
            </a:pPr>
            <a:r>
              <a:rPr lang="en-US" dirty="0">
                <a:latin typeface="Gill Sans MT" panose="020B0502020104020203" pitchFamily="34" charset="0"/>
              </a:rPr>
              <a:t>The </a:t>
            </a:r>
            <a:r>
              <a:rPr lang="en-US" dirty="0">
                <a:solidFill>
                  <a:schemeClr val="tx1"/>
                </a:solidFill>
                <a:latin typeface="Gill Sans MT" panose="020B0502020104020203" pitchFamily="34" charset="0"/>
              </a:rPr>
              <a:t>student names on the </a:t>
            </a:r>
            <a:r>
              <a:rPr lang="en-US" dirty="0">
                <a:latin typeface="Gill Sans MT" panose="020B0502020104020203" pitchFamily="34" charset="0"/>
              </a:rPr>
              <a:t>spreadsheet MUST be in the same correct order as the records that are in the box.</a:t>
            </a:r>
          </a:p>
          <a:p>
            <a:pPr marL="342900" indent="-342900" defTabSz="457200">
              <a:lnSpc>
                <a:spcPct val="107000"/>
              </a:lnSpc>
              <a:spcAft>
                <a:spcPts val="800"/>
              </a:spcAft>
              <a:buClrTx/>
              <a:buFont typeface="Wingdings" panose="05000000000000000000" pitchFamily="2" charset="2"/>
              <a:buChar char="§"/>
            </a:pPr>
            <a:r>
              <a:rPr lang="en-US" dirty="0">
                <a:latin typeface="Gill Sans MT" panose="020B0502020104020203" pitchFamily="34" charset="0"/>
              </a:rPr>
              <a:t>It is imperative that the information on the spreadsheet be as accurate as humanly possible. It does not hurt to double check the information being entered.</a:t>
            </a:r>
          </a:p>
          <a:p>
            <a:pPr defTabSz="457200">
              <a:lnSpc>
                <a:spcPct val="107000"/>
              </a:lnSpc>
              <a:spcAft>
                <a:spcPts val="800"/>
              </a:spcAft>
              <a:buClrTx/>
            </a:pPr>
            <a:endParaRPr lang="en-US" dirty="0">
              <a:latin typeface="Gill Sans"/>
            </a:endParaRPr>
          </a:p>
          <a:p>
            <a:pPr algn="ctr" defTabSz="457200">
              <a:lnSpc>
                <a:spcPct val="107000"/>
              </a:lnSpc>
              <a:spcAft>
                <a:spcPts val="800"/>
              </a:spcAft>
              <a:buClrTx/>
            </a:pPr>
            <a:endParaRPr lang="en-US" dirty="0">
              <a:latin typeface="Gill Sans"/>
            </a:endParaRPr>
          </a:p>
          <a:p>
            <a:pPr lvl="0" algn="ctr" defTabSz="457200">
              <a:lnSpc>
                <a:spcPct val="107000"/>
              </a:lnSpc>
              <a:spcAft>
                <a:spcPts val="800"/>
              </a:spcAft>
              <a:buClrTx/>
            </a:pPr>
            <a:endParaRPr lang="en-US" kern="1200" dirty="0">
              <a:solidFill>
                <a:prstClr val="black"/>
              </a:solidFill>
              <a:latin typeface="Gill Sans"/>
              <a:ea typeface="Calibri" panose="020F0502020204030204" pitchFamily="34" charset="0"/>
              <a:cs typeface="Times New Roman" panose="02020603050405020304" pitchFamily="18"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8" name="TextBox 7"/>
          <p:cNvSpPr txBox="1"/>
          <p:nvPr/>
        </p:nvSpPr>
        <p:spPr>
          <a:xfrm>
            <a:off x="4240697" y="4103282"/>
            <a:ext cx="4649042" cy="830997"/>
          </a:xfrm>
          <a:prstGeom prst="rect">
            <a:avLst/>
          </a:prstGeom>
          <a:noFill/>
        </p:spPr>
        <p:txBody>
          <a:bodyPr wrap="square" rtlCol="0">
            <a:spAutoFit/>
          </a:bodyPr>
          <a:lstStyle/>
          <a:p>
            <a:r>
              <a:rPr lang="en-US" sz="1200" dirty="0">
                <a:solidFill>
                  <a:schemeClr val="tx1"/>
                </a:solidFill>
                <a:highlight>
                  <a:srgbClr val="FFFF00"/>
                </a:highlight>
                <a:latin typeface="Gill Sans MT" panose="020B0502020104020203" pitchFamily="34" charset="0"/>
              </a:rPr>
              <a:t>*There is a highlighted yellow line on the spreadsheet that is a reminder to email the completed spreadsheet to the Division of the Registrar. This line may be deleted so that additional lines may be added, if contents in box are more than original lines provided.</a:t>
            </a:r>
          </a:p>
        </p:txBody>
      </p:sp>
    </p:spTree>
    <p:extLst>
      <p:ext uri="{BB962C8B-B14F-4D97-AF65-F5344CB8AC3E}">
        <p14:creationId xmlns:p14="http://schemas.microsoft.com/office/powerpoint/2010/main" val="960786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for Digitization: Spreadsheet Data</a:t>
            </a:r>
            <a:endParaRPr sz="3200" i="0" u="none" strike="noStrike" cap="none" dirty="0">
              <a:solidFill>
                <a:srgbClr val="5C1FF5"/>
              </a:solidFill>
              <a:latin typeface="Gill Sans MT" panose="020B0502020104020203" pitchFamily="34" charset="0"/>
              <a:ea typeface="Gill Sans" charset="0"/>
              <a:cs typeface="Gill Sans" charset="0"/>
              <a:sym typeface="Oswald"/>
            </a:endParaRPr>
          </a:p>
        </p:txBody>
      </p:sp>
      <p:sp>
        <p:nvSpPr>
          <p:cNvPr id="10" name="Google Shape;180;p26"/>
          <p:cNvSpPr txBox="1"/>
          <p:nvPr/>
        </p:nvSpPr>
        <p:spPr>
          <a:xfrm>
            <a:off x="322729" y="1173390"/>
            <a:ext cx="8345797" cy="3250692"/>
          </a:xfrm>
          <a:prstGeom prst="rect">
            <a:avLst/>
          </a:prstGeom>
          <a:noFill/>
          <a:ln>
            <a:noFill/>
          </a:ln>
        </p:spPr>
        <p:txBody>
          <a:bodyPr spcFirstLastPara="1" wrap="square" lIns="91425" tIns="91425" rIns="91425" bIns="91425" anchor="t" anchorCtr="0">
            <a:noAutofit/>
          </a:bodyPr>
          <a:lstStyle/>
          <a:p>
            <a:pPr defTabSz="457200">
              <a:lnSpc>
                <a:spcPct val="107000"/>
              </a:lnSpc>
              <a:spcAft>
                <a:spcPts val="800"/>
              </a:spcAft>
              <a:buClrTx/>
            </a:pPr>
            <a:endParaRPr lang="en-US" sz="1600" b="1" dirty="0">
              <a:latin typeface="Gill Sans"/>
            </a:endParaRPr>
          </a:p>
          <a:p>
            <a:pPr defTabSz="457200">
              <a:lnSpc>
                <a:spcPct val="107000"/>
              </a:lnSpc>
              <a:spcAft>
                <a:spcPts val="800"/>
              </a:spcAft>
              <a:buClrTx/>
            </a:pPr>
            <a:r>
              <a:rPr lang="en-US" sz="1600" b="1" dirty="0">
                <a:latin typeface="Gill Sans"/>
              </a:rPr>
              <a:t>FYI:</a:t>
            </a:r>
          </a:p>
          <a:p>
            <a:pPr marL="285750" indent="-285750" defTabSz="457200">
              <a:lnSpc>
                <a:spcPct val="107000"/>
              </a:lnSpc>
              <a:spcAft>
                <a:spcPts val="800"/>
              </a:spcAft>
              <a:buClrTx/>
              <a:buFont typeface="Wingdings" panose="05000000000000000000" pitchFamily="2" charset="2"/>
              <a:buChar char="§"/>
            </a:pPr>
            <a:r>
              <a:rPr lang="en-US" sz="1600" dirty="0">
                <a:latin typeface="Gill Sans"/>
              </a:rPr>
              <a:t>The only spreadsheet that needs to be completed, for the purposes of Digitization of Inactive Student Records, is the Digitization Spreadsheet that is saved in each School O: Drive Digitization Folder.</a:t>
            </a:r>
          </a:p>
          <a:p>
            <a:pPr marL="285750" indent="-285750" defTabSz="457200">
              <a:lnSpc>
                <a:spcPct val="107000"/>
              </a:lnSpc>
              <a:spcAft>
                <a:spcPts val="800"/>
              </a:spcAft>
              <a:buClrTx/>
              <a:buFont typeface="Wingdings" panose="05000000000000000000" pitchFamily="2" charset="2"/>
              <a:buChar char="§"/>
            </a:pPr>
            <a:r>
              <a:rPr lang="en-US" sz="1600" dirty="0">
                <a:latin typeface="Gill Sans"/>
              </a:rPr>
              <a:t>You do NOT have to complete the Shredded Document Spreadsheet, nor the SPED Spreadsheet.  Everything, with the exception of the Writing Portfolios and the Student Medical Folders, can remain inside the student cum folder and all contents will be digitized.  </a:t>
            </a:r>
            <a:r>
              <a:rPr lang="en-US" sz="1600" i="1" dirty="0">
                <a:latin typeface="Gill Sans"/>
              </a:rPr>
              <a:t>(If in doubt, please reach out for clarification)</a:t>
            </a:r>
          </a:p>
          <a:p>
            <a:pPr marL="285750" indent="-285750" defTabSz="457200">
              <a:lnSpc>
                <a:spcPct val="107000"/>
              </a:lnSpc>
              <a:spcAft>
                <a:spcPts val="800"/>
              </a:spcAft>
              <a:buClrTx/>
              <a:buFont typeface="Wingdings" panose="05000000000000000000" pitchFamily="2" charset="2"/>
              <a:buChar char="§"/>
            </a:pPr>
            <a:endParaRPr lang="en-US" i="1" dirty="0">
              <a:latin typeface="Gill Sans"/>
            </a:endParaRPr>
          </a:p>
          <a:p>
            <a:pPr lvl="0" algn="ctr" defTabSz="457200">
              <a:lnSpc>
                <a:spcPct val="107000"/>
              </a:lnSpc>
              <a:spcAft>
                <a:spcPts val="800"/>
              </a:spcAft>
              <a:buClrTx/>
            </a:pPr>
            <a:endParaRPr lang="en-US" i="1" kern="1200" dirty="0">
              <a:solidFill>
                <a:prstClr val="black"/>
              </a:solidFill>
              <a:latin typeface="Gill Sans"/>
              <a:ea typeface="Calibri" panose="020F0502020204030204" pitchFamily="34" charset="0"/>
              <a:cs typeface="Times New Roman" panose="02020603050405020304" pitchFamily="18"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3" name="TextBox 2"/>
          <p:cNvSpPr txBox="1"/>
          <p:nvPr/>
        </p:nvSpPr>
        <p:spPr>
          <a:xfrm>
            <a:off x="4935071" y="3731012"/>
            <a:ext cx="4138639" cy="307777"/>
          </a:xfrm>
          <a:prstGeom prst="rect">
            <a:avLst/>
          </a:prstGeom>
          <a:noFill/>
        </p:spPr>
        <p:txBody>
          <a:bodyPr wrap="square" rtlCol="0">
            <a:spAutoFit/>
          </a:bodyPr>
          <a:lstStyle/>
          <a:p>
            <a:endParaRPr lang="en-US" dirty="0">
              <a:solidFill>
                <a:srgbClr val="5C1FF5"/>
              </a:solidFill>
              <a:latin typeface="Gill Sans MT Condensed" panose="020B0506020104020203" pitchFamily="34" charset="0"/>
            </a:endParaRPr>
          </a:p>
        </p:txBody>
      </p:sp>
    </p:spTree>
    <p:extLst>
      <p:ext uri="{BB962C8B-B14F-4D97-AF65-F5344CB8AC3E}">
        <p14:creationId xmlns:p14="http://schemas.microsoft.com/office/powerpoint/2010/main" val="3144632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for Digitization: Spreadsheet Data</a:t>
            </a:r>
            <a:endParaRPr sz="3200" i="0" u="none" strike="noStrike" cap="none" dirty="0">
              <a:solidFill>
                <a:srgbClr val="5C1FF5"/>
              </a:solidFill>
              <a:latin typeface="Gill Sans MT" panose="020B0502020104020203" pitchFamily="34" charset="0"/>
              <a:ea typeface="Gill Sans" charset="0"/>
              <a:cs typeface="Gill Sans" charset="0"/>
              <a:sym typeface="Oswald"/>
            </a:endParaRPr>
          </a:p>
        </p:txBody>
      </p:sp>
      <p:sp>
        <p:nvSpPr>
          <p:cNvPr id="10" name="Google Shape;180;p26"/>
          <p:cNvSpPr txBox="1"/>
          <p:nvPr/>
        </p:nvSpPr>
        <p:spPr>
          <a:xfrm>
            <a:off x="475474" y="1236843"/>
            <a:ext cx="8193052" cy="3230100"/>
          </a:xfrm>
          <a:prstGeom prst="rect">
            <a:avLst/>
          </a:prstGeom>
          <a:noFill/>
          <a:ln>
            <a:noFill/>
          </a:ln>
        </p:spPr>
        <p:txBody>
          <a:bodyPr spcFirstLastPara="1" wrap="square" lIns="91425" tIns="91425" rIns="91425" bIns="91425" anchor="t" anchorCtr="0">
            <a:noAutofit/>
          </a:bodyPr>
          <a:lstStyle/>
          <a:p>
            <a:pPr lvl="0" algn="ctr" defTabSz="457200">
              <a:lnSpc>
                <a:spcPct val="107000"/>
              </a:lnSpc>
              <a:spcAft>
                <a:spcPts val="800"/>
              </a:spcAft>
              <a:buClrTx/>
            </a:pPr>
            <a:r>
              <a:rPr lang="en-US" kern="1200" dirty="0">
                <a:solidFill>
                  <a:prstClr val="black"/>
                </a:solidFill>
                <a:latin typeface="Gill Sans"/>
                <a:ea typeface="Calibri" panose="020F0502020204030204" pitchFamily="34" charset="0"/>
                <a:cs typeface="Times New Roman" panose="02020603050405020304" pitchFamily="18" charset="0"/>
              </a:rPr>
              <a:t>Digitization Spreadsheet</a:t>
            </a:r>
          </a:p>
          <a:p>
            <a:pPr lvl="0" defTabSz="457200">
              <a:lnSpc>
                <a:spcPct val="107000"/>
              </a:lnSpc>
              <a:spcAft>
                <a:spcPts val="800"/>
              </a:spcAft>
              <a:buClrTx/>
            </a:pPr>
            <a:r>
              <a:rPr lang="en-US" sz="1200" kern="12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The spreadsheet template, that must be used, is shown here. Each box of records </a:t>
            </a:r>
            <a:r>
              <a:rPr lang="en-US" sz="1200" kern="1200" dirty="0">
                <a:solidFill>
                  <a:schemeClr val="tx1"/>
                </a:solidFill>
                <a:latin typeface="Gill Sans MT" panose="020B0502020104020203" pitchFamily="34" charset="0"/>
                <a:ea typeface="Calibri" panose="020F0502020204030204" pitchFamily="34" charset="0"/>
                <a:cs typeface="Times New Roman" panose="02020603050405020304" pitchFamily="18" charset="0"/>
              </a:rPr>
              <a:t>requires its own digitization </a:t>
            </a:r>
            <a:r>
              <a:rPr lang="en-US" sz="1200" kern="12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spreadsheet, listing only the contents within that box.</a:t>
            </a:r>
            <a:endParaRPr lang="en-US" strike="sngStrike" kern="1200" dirty="0">
              <a:solidFill>
                <a:prstClr val="black"/>
              </a:solidFill>
              <a:latin typeface="Gill Sans MT" panose="020B0502020104020203" pitchFamily="34" charset="0"/>
              <a:ea typeface="Calibri" panose="020F0502020204030204" pitchFamily="34" charset="0"/>
              <a:cs typeface="Times New Roman" panose="02020603050405020304" pitchFamily="18" charset="0"/>
            </a:endParaRPr>
          </a:p>
          <a:p>
            <a:pPr lvl="0" defTabSz="457200">
              <a:lnSpc>
                <a:spcPct val="107000"/>
              </a:lnSpc>
              <a:spcAft>
                <a:spcPts val="800"/>
              </a:spcAft>
              <a:buClrTx/>
            </a:pPr>
            <a:endParaRPr lang="en-US" kern="1200" dirty="0">
              <a:solidFill>
                <a:prstClr val="black"/>
              </a:solidFill>
              <a:latin typeface="Gill Sans"/>
              <a:ea typeface="Calibri" panose="020F0502020204030204" pitchFamily="34" charset="0"/>
              <a:cs typeface="Times New Roman" panose="02020603050405020304" pitchFamily="18"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pic>
        <p:nvPicPr>
          <p:cNvPr id="2" name="Picture 1"/>
          <p:cNvPicPr>
            <a:picLocks noChangeAspect="1"/>
          </p:cNvPicPr>
          <p:nvPr/>
        </p:nvPicPr>
        <p:blipFill>
          <a:blip r:embed="rId5"/>
          <a:stretch>
            <a:fillRect/>
          </a:stretch>
        </p:blipFill>
        <p:spPr>
          <a:xfrm>
            <a:off x="2701974" y="2130234"/>
            <a:ext cx="2914141" cy="2517866"/>
          </a:xfrm>
          <a:prstGeom prst="rect">
            <a:avLst/>
          </a:prstGeom>
        </p:spPr>
      </p:pic>
      <p:sp>
        <p:nvSpPr>
          <p:cNvPr id="3" name="TextBox 2"/>
          <p:cNvSpPr txBox="1"/>
          <p:nvPr/>
        </p:nvSpPr>
        <p:spPr>
          <a:xfrm>
            <a:off x="5899454" y="2127998"/>
            <a:ext cx="2821858" cy="2123658"/>
          </a:xfrm>
          <a:prstGeom prst="rect">
            <a:avLst/>
          </a:prstGeom>
          <a:noFill/>
        </p:spPr>
        <p:txBody>
          <a:bodyPr wrap="square" rtlCol="0">
            <a:spAutoFit/>
          </a:bodyPr>
          <a:lstStyle/>
          <a:p>
            <a:r>
              <a:rPr lang="en-US" sz="1200" dirty="0">
                <a:latin typeface="Gill Sans MT" panose="020B0502020104020203" pitchFamily="34" charset="0"/>
              </a:rPr>
              <a:t>This is the “Yellow Line” mentioned on a previous slide, reminding the record preparer to email the completed spreadsheet to the Division of the Registrar. </a:t>
            </a:r>
          </a:p>
          <a:p>
            <a:r>
              <a:rPr lang="en-US" sz="1200" dirty="0">
                <a:latin typeface="Gill Sans MT" panose="020B0502020104020203" pitchFamily="34" charset="0"/>
              </a:rPr>
              <a:t>It may be deleted, or the preparer may right click and add rows above it to fit each inactive student file onto one spreadsheet. Each box must contain its own individual spreadsheet that lists all records contained within.</a:t>
            </a:r>
          </a:p>
        </p:txBody>
      </p:sp>
      <p:sp>
        <p:nvSpPr>
          <p:cNvPr id="4" name="Left Arrow 3"/>
          <p:cNvSpPr/>
          <p:nvPr/>
        </p:nvSpPr>
        <p:spPr>
          <a:xfrm>
            <a:off x="5732207" y="4421261"/>
            <a:ext cx="1578176" cy="34684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1715616" y="2127998"/>
            <a:ext cx="849563" cy="31604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7022" y="2407677"/>
            <a:ext cx="2418158" cy="523220"/>
          </a:xfrm>
          <a:prstGeom prst="rect">
            <a:avLst/>
          </a:prstGeom>
          <a:noFill/>
        </p:spPr>
        <p:txBody>
          <a:bodyPr wrap="square" rtlCol="0">
            <a:spAutoFit/>
          </a:bodyPr>
          <a:lstStyle/>
          <a:p>
            <a:r>
              <a:rPr lang="en-US" dirty="0">
                <a:latin typeface="Gill Sans MT" panose="020B0502020104020203" pitchFamily="34" charset="0"/>
              </a:rPr>
              <a:t>This section is school information.</a:t>
            </a:r>
          </a:p>
        </p:txBody>
      </p:sp>
      <p:sp>
        <p:nvSpPr>
          <p:cNvPr id="7" name="Right Arrow 6"/>
          <p:cNvSpPr/>
          <p:nvPr/>
        </p:nvSpPr>
        <p:spPr>
          <a:xfrm>
            <a:off x="1586770" y="3074511"/>
            <a:ext cx="1115203" cy="42347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7021" y="3454244"/>
            <a:ext cx="2418158" cy="954107"/>
          </a:xfrm>
          <a:prstGeom prst="rect">
            <a:avLst/>
          </a:prstGeom>
          <a:noFill/>
        </p:spPr>
        <p:txBody>
          <a:bodyPr wrap="square" rtlCol="0">
            <a:spAutoFit/>
          </a:bodyPr>
          <a:lstStyle/>
          <a:p>
            <a:r>
              <a:rPr lang="en-US" dirty="0">
                <a:latin typeface="Gill Sans MT" panose="020B0502020104020203" pitchFamily="34" charset="0"/>
              </a:rPr>
              <a:t>This section is the inactive student information contained within the box. Please provide as much detail as available</a:t>
            </a:r>
          </a:p>
        </p:txBody>
      </p:sp>
    </p:spTree>
    <p:extLst>
      <p:ext uri="{BB962C8B-B14F-4D97-AF65-F5344CB8AC3E}">
        <p14:creationId xmlns:p14="http://schemas.microsoft.com/office/powerpoint/2010/main" val="296386162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2917</TotalTime>
  <Words>3349</Words>
  <Application>Microsoft Office PowerPoint</Application>
  <PresentationFormat>On-screen Show (16:9)</PresentationFormat>
  <Paragraphs>180</Paragraphs>
  <Slides>24</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Gill Sans</vt:lpstr>
      <vt:lpstr>Gill Sans MT</vt:lpstr>
      <vt:lpstr>Gill Sans MT Condensed</vt:lpstr>
      <vt:lpstr>Oswald</vt:lpstr>
      <vt:lpstr>Quattrocento Sans</vt:lpstr>
      <vt:lpstr>Times New Roman</vt:lpstr>
      <vt:lpstr>Wingdings</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vt:lpstr>
      <vt:lpstr>.</vt:lpstr>
      <vt:lpstr>.</vt:lpstr>
      <vt:lpstr>.</vt:lpstr>
      <vt:lpst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D Anderson</dc:creator>
  <cp:lastModifiedBy>Tonya L Freeman</cp:lastModifiedBy>
  <cp:revision>134</cp:revision>
  <cp:lastPrinted>2023-06-09T16:20:31Z</cp:lastPrinted>
  <dcterms:modified xsi:type="dcterms:W3CDTF">2023-06-29T20:32:06Z</dcterms:modified>
</cp:coreProperties>
</file>