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6"/>
  </p:notesMasterIdLst>
  <p:sldIdLst>
    <p:sldId id="281" r:id="rId2"/>
    <p:sldId id="262" r:id="rId3"/>
    <p:sldId id="308" r:id="rId4"/>
    <p:sldId id="288" r:id="rId5"/>
    <p:sldId id="289" r:id="rId6"/>
    <p:sldId id="298" r:id="rId7"/>
    <p:sldId id="290" r:id="rId8"/>
    <p:sldId id="294" r:id="rId9"/>
    <p:sldId id="304" r:id="rId10"/>
    <p:sldId id="305" r:id="rId11"/>
    <p:sldId id="306" r:id="rId12"/>
    <p:sldId id="307" r:id="rId13"/>
    <p:sldId id="296" r:id="rId14"/>
    <p:sldId id="300"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ber K Eddy" initials="AKE" lastIdx="1" clrIdx="0">
    <p:extLst>
      <p:ext uri="{19B8F6BF-5375-455C-9EA6-DF929625EA0E}">
        <p15:presenceInfo xmlns:p15="http://schemas.microsoft.com/office/powerpoint/2012/main" userId="S-1-5-21-3020372185-1919682342-3756526228-446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401B"/>
    <a:srgbClr val="FC1839"/>
    <a:srgbClr val="5C1FF5"/>
    <a:srgbClr val="20923B"/>
    <a:srgbClr val="FF0066"/>
    <a:srgbClr val="8A17FD"/>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352"/>
    <p:restoredTop sz="94643"/>
  </p:normalViewPr>
  <p:slideViewPr>
    <p:cSldViewPr snapToGrid="0">
      <p:cViewPr varScale="1">
        <p:scale>
          <a:sx n="202" d="100"/>
          <a:sy n="202" d="100"/>
        </p:scale>
        <p:origin x="540" y="116"/>
      </p:cViewPr>
      <p:guideLst>
        <p:guide orient="horz" pos="162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8990205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5233244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1855032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564036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29489542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8756933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409975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672551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6670056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3566013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234585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27818293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21151894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0809149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639226dfbe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3" name="Google Shape;113;g639226dfbe_0_6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Tree>
    <p:extLst>
      <p:ext uri="{BB962C8B-B14F-4D97-AF65-F5344CB8AC3E}">
        <p14:creationId xmlns:p14="http://schemas.microsoft.com/office/powerpoint/2010/main" val="347477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letely blank">
  <p:cSld name="BLANK_1">
    <p:spTree>
      <p:nvGrpSpPr>
        <p:cNvPr id="1" name="Shape 50"/>
        <p:cNvGrpSpPr/>
        <p:nvPr/>
      </p:nvGrpSpPr>
      <p:grpSpPr>
        <a:xfrm>
          <a:off x="0" y="0"/>
          <a:ext cx="0" cy="0"/>
          <a:chOff x="0" y="0"/>
          <a:chExt cx="0" cy="0"/>
        </a:xfrm>
      </p:grpSpPr>
      <p:sp>
        <p:nvSpPr>
          <p:cNvPr id="51" name="Google Shape;51;p13"/>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rgbClr val="000000"/>
                </a:solidFill>
                <a:latin typeface="Quattrocento Sans"/>
                <a:ea typeface="Quattrocento Sans"/>
                <a:cs typeface="Quattrocento Sans"/>
                <a:sym typeface="Quattrocento Sans"/>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mailto:sdelozier@columbus.k12.oh.us" TargetMode="External"/><Relationship Id="rId2" Type="http://schemas.openxmlformats.org/officeDocument/2006/relationships/notesSlide" Target="../notesSlides/notesSlide13.xml"/><Relationship Id="rId1" Type="http://schemas.openxmlformats.org/officeDocument/2006/relationships/slideLayout" Target="../slideLayouts/slideLayout10.xml"/><Relationship Id="rId5" Type="http://schemas.openxmlformats.org/officeDocument/2006/relationships/image" Target="../media/image2.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0.xml"/><Relationship Id="rId5" Type="http://schemas.openxmlformats.org/officeDocument/2006/relationships/image" Target="../media/image7.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mailto:DivRegistrar@columbus.k12.oh.us" TargetMode="External"/><Relationship Id="rId2" Type="http://schemas.openxmlformats.org/officeDocument/2006/relationships/notesSlide" Target="../notesSlides/notesSlide2.xml"/><Relationship Id="rId1" Type="http://schemas.openxmlformats.org/officeDocument/2006/relationships/slideLayout" Target="../slideLayouts/slideLayout10.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sdelozier@columbus.k12.oh.u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0.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0.xml"/><Relationship Id="rId5" Type="http://schemas.openxmlformats.org/officeDocument/2006/relationships/image" Target="../media/image5.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5"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0" name="Rectangle 9"/>
          <p:cNvSpPr/>
          <p:nvPr/>
        </p:nvSpPr>
        <p:spPr>
          <a:xfrm>
            <a:off x="6054674" y="3364753"/>
            <a:ext cx="160109" cy="307777"/>
          </a:xfrm>
          <a:prstGeom prst="rect">
            <a:avLst/>
          </a:prstGeom>
        </p:spPr>
        <p:txBody>
          <a:bodyPr wrap="square">
            <a:spAutoFit/>
          </a:bodyPr>
          <a:lstStyle/>
          <a:p>
            <a:r>
              <a:rPr lang="en-US" dirty="0"/>
              <a:t> </a:t>
            </a:r>
          </a:p>
        </p:txBody>
      </p:sp>
      <p:sp>
        <p:nvSpPr>
          <p:cNvPr id="9" name="Google Shape;118;p20"/>
          <p:cNvSpPr txBox="1"/>
          <p:nvPr/>
        </p:nvSpPr>
        <p:spPr>
          <a:xfrm>
            <a:off x="3004457" y="1027611"/>
            <a:ext cx="5885281" cy="2501579"/>
          </a:xfrm>
          <a:prstGeom prst="rect">
            <a:avLst/>
          </a:prstGeom>
          <a:noFill/>
          <a:ln>
            <a:noFill/>
          </a:ln>
        </p:spPr>
        <p:txBody>
          <a:bodyPr spcFirstLastPara="1" wrap="square" lIns="91425" tIns="91425" rIns="91425" bIns="91425" anchor="ctr" anchorCtr="0">
            <a:noAutofit/>
          </a:bodyPr>
          <a:lstStyle/>
          <a:p>
            <a:pPr lvl="0" algn="ctr">
              <a:buSzPts val="3600"/>
            </a:pPr>
            <a:r>
              <a:rPr lang="en-US" sz="4400" b="1" dirty="0">
                <a:solidFill>
                  <a:srgbClr val="5C1FF5"/>
                </a:solidFill>
                <a:latin typeface="Gill Sans MT" panose="020B0502020104020203" pitchFamily="34" charset="0"/>
              </a:rPr>
              <a:t>Processing Inactive Student Records for </a:t>
            </a:r>
            <a:r>
              <a:rPr lang="en-US" sz="4400" b="1" dirty="0" smtClean="0">
                <a:solidFill>
                  <a:srgbClr val="5C1FF5"/>
                </a:solidFill>
                <a:latin typeface="Gill Sans MT" panose="020B0502020104020203" pitchFamily="34" charset="0"/>
              </a:rPr>
              <a:t>Digitization</a:t>
            </a:r>
            <a:endParaRPr sz="4400" b="1" i="0" u="none" strike="noStrike" cap="none" dirty="0">
              <a:solidFill>
                <a:srgbClr val="5C1FF5"/>
              </a:solidFill>
              <a:latin typeface="Gill Sans MT" panose="020B0502020104020203" pitchFamily="34" charset="0"/>
              <a:ea typeface="Gill Sans MT" charset="0"/>
              <a:cs typeface="Gill Sans MT" charset="0"/>
              <a:sym typeface="Oswald"/>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sp>
        <p:nvSpPr>
          <p:cNvPr id="11" name="Google Shape;118;p20"/>
          <p:cNvSpPr txBox="1"/>
          <p:nvPr/>
        </p:nvSpPr>
        <p:spPr>
          <a:xfrm>
            <a:off x="2938894" y="3529190"/>
            <a:ext cx="5885281" cy="993649"/>
          </a:xfrm>
          <a:prstGeom prst="rect">
            <a:avLst/>
          </a:prstGeom>
          <a:noFill/>
          <a:ln>
            <a:noFill/>
          </a:ln>
        </p:spPr>
        <p:txBody>
          <a:bodyPr spcFirstLastPara="1" wrap="square" lIns="91425" tIns="91425" rIns="91425" bIns="91425" anchor="ctr" anchorCtr="0">
            <a:noAutofit/>
          </a:bodyPr>
          <a:lstStyle/>
          <a:p>
            <a:pPr lvl="0" defTabSz="457200">
              <a:spcBef>
                <a:spcPts val="1000"/>
              </a:spcBef>
              <a:buClr>
                <a:srgbClr val="B31166"/>
              </a:buClr>
              <a:buSzPct val="80000"/>
            </a:pPr>
            <a:r>
              <a:rPr lang="en-US" sz="1700" kern="1200" cap="all" dirty="0">
                <a:solidFill>
                  <a:srgbClr val="C00000"/>
                </a:solidFill>
                <a:latin typeface="Gill Sans MT" panose="020B0502020104020203" pitchFamily="34" charset="0"/>
                <a:ea typeface="+mn-ea"/>
                <a:cs typeface="+mn-cs"/>
              </a:rPr>
              <a:t>Responsibilities of the school secretaries and/or records personnel within the schools</a:t>
            </a:r>
          </a:p>
          <a:p>
            <a:pPr lvl="0" defTabSz="457200">
              <a:spcBef>
                <a:spcPts val="1000"/>
              </a:spcBef>
              <a:buClr>
                <a:srgbClr val="B31166"/>
              </a:buClr>
              <a:buSzPct val="80000"/>
            </a:pPr>
            <a:r>
              <a:rPr lang="en-US" sz="1700" kern="1200" cap="all" dirty="0">
                <a:solidFill>
                  <a:srgbClr val="C00000"/>
                </a:solidFill>
                <a:latin typeface="Gill Sans MT" panose="020B0502020104020203" pitchFamily="34" charset="0"/>
                <a:ea typeface="+mn-ea"/>
                <a:cs typeface="+mn-cs"/>
              </a:rPr>
              <a:t>Created By: Sarah Delozier</a:t>
            </a: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9502" y="1343004"/>
            <a:ext cx="2609392" cy="2625303"/>
          </a:xfrm>
          <a:prstGeom prst="rect">
            <a:avLst/>
          </a:prstGeom>
        </p:spPr>
      </p:pic>
    </p:spTree>
    <p:extLst>
      <p:ext uri="{BB962C8B-B14F-4D97-AF65-F5344CB8AC3E}">
        <p14:creationId xmlns:p14="http://schemas.microsoft.com/office/powerpoint/2010/main" val="7630925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a:t>
            </a:r>
            <a:r>
              <a:rPr lang="en-US" sz="3200" dirty="0" smtClean="0">
                <a:solidFill>
                  <a:srgbClr val="5C1FF5"/>
                </a:solidFill>
                <a:latin typeface="Gill Sans" charset="0"/>
                <a:ea typeface="Gill Sans" charset="0"/>
                <a:cs typeface="Gill Sans" charset="0"/>
                <a:sym typeface="Oswald"/>
              </a:rPr>
              <a:t>Digitization</a:t>
            </a:r>
            <a:endParaRPr lang="en-US" sz="3200" dirty="0">
              <a:solidFill>
                <a:srgbClr val="5C1FF5"/>
              </a:solidFill>
              <a:latin typeface="Gill Sans" charset="0"/>
              <a:ea typeface="Gill Sans" charset="0"/>
              <a:cs typeface="Gill Sans" charset="0"/>
              <a:sym typeface="Oswald"/>
            </a:endParaRP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itle 1"/>
          <p:cNvSpPr>
            <a:spLocks noGrp="1"/>
          </p:cNvSpPr>
          <p:nvPr>
            <p:ph type="title"/>
          </p:nvPr>
        </p:nvSpPr>
        <p:spPr/>
        <p:txBody>
          <a:bodyPr/>
          <a:lstStyle/>
          <a:p>
            <a:r>
              <a:rPr lang="en-US" dirty="0" smtClean="0">
                <a:solidFill>
                  <a:schemeClr val="bg1">
                    <a:lumMod val="95000"/>
                  </a:schemeClr>
                </a:solidFill>
              </a:rPr>
              <a:t>.</a:t>
            </a:r>
            <a:endParaRPr lang="en-US" dirty="0">
              <a:solidFill>
                <a:schemeClr val="bg1">
                  <a:lumMod val="95000"/>
                </a:schemeClr>
              </a:solidFill>
            </a:endParaRPr>
          </a:p>
        </p:txBody>
      </p:sp>
      <p:sp>
        <p:nvSpPr>
          <p:cNvPr id="3" name="Text Placeholder 2"/>
          <p:cNvSpPr>
            <a:spLocks noGrp="1"/>
          </p:cNvSpPr>
          <p:nvPr>
            <p:ph type="body" idx="1"/>
          </p:nvPr>
        </p:nvSpPr>
        <p:spPr>
          <a:xfrm>
            <a:off x="311700" y="1431893"/>
            <a:ext cx="3999900" cy="3136982"/>
          </a:xfrm>
        </p:spPr>
        <p:txBody>
          <a:bodyPr/>
          <a:lstStyle/>
          <a:p>
            <a:pPr marL="139700" indent="0">
              <a:buNone/>
            </a:pPr>
            <a:r>
              <a:rPr lang="en-US" sz="1800" dirty="0" smtClean="0">
                <a:solidFill>
                  <a:srgbClr val="5C1FF5"/>
                </a:solidFill>
              </a:rPr>
              <a:t>Step 5</a:t>
            </a:r>
          </a:p>
          <a:p>
            <a:r>
              <a:rPr lang="en-US" dirty="0" smtClean="0"/>
              <a:t>Document the Student information on the required spreadsheet.</a:t>
            </a:r>
          </a:p>
          <a:p>
            <a:pPr marL="139700" indent="0">
              <a:buNone/>
            </a:pPr>
            <a:endParaRPr lang="en-US" dirty="0" smtClean="0"/>
          </a:p>
          <a:p>
            <a:pPr marL="139700" indent="0">
              <a:buNone/>
            </a:pPr>
            <a:r>
              <a:rPr lang="en-US" sz="1200" dirty="0" smtClean="0"/>
              <a:t>*Each box of records must have its own spreadsheet. The information on the spreadsheet should only contain the contents of the specific box. The order of the records on the spreadsheet should correlate with the order of the folders in that box. Example, the 7th student listed on the spreadsheet must be the 7</a:t>
            </a:r>
            <a:r>
              <a:rPr lang="en-US" sz="1200" baseline="30000" dirty="0" smtClean="0"/>
              <a:t>th</a:t>
            </a:r>
            <a:r>
              <a:rPr lang="en-US" sz="1200" dirty="0" smtClean="0"/>
              <a:t> folder in the box.</a:t>
            </a:r>
            <a:endParaRPr lang="en-US" sz="1200" dirty="0"/>
          </a:p>
          <a:p>
            <a:pPr marL="139700" indent="0">
              <a:buNone/>
            </a:pPr>
            <a:endParaRPr lang="en-US" dirty="0"/>
          </a:p>
        </p:txBody>
      </p:sp>
      <p:sp>
        <p:nvSpPr>
          <p:cNvPr id="4" name="Text Placeholder 3"/>
          <p:cNvSpPr>
            <a:spLocks noGrp="1"/>
          </p:cNvSpPr>
          <p:nvPr>
            <p:ph type="body" idx="2"/>
          </p:nvPr>
        </p:nvSpPr>
        <p:spPr>
          <a:xfrm>
            <a:off x="4832400" y="1431893"/>
            <a:ext cx="3999900" cy="3136982"/>
          </a:xfrm>
        </p:spPr>
        <p:txBody>
          <a:bodyPr/>
          <a:lstStyle/>
          <a:p>
            <a:pPr marL="139700" indent="0">
              <a:buNone/>
            </a:pPr>
            <a:r>
              <a:rPr lang="en-US" sz="1800" dirty="0" smtClean="0">
                <a:solidFill>
                  <a:srgbClr val="5C1FF5"/>
                </a:solidFill>
              </a:rPr>
              <a:t>FYI</a:t>
            </a:r>
          </a:p>
          <a:p>
            <a:r>
              <a:rPr lang="en-US" sz="1200" dirty="0" smtClean="0">
                <a:solidFill>
                  <a:schemeClr val="tx1"/>
                </a:solidFill>
              </a:rPr>
              <a:t>Multiple birth years may be placed in one box and be on one spreadsheet, as long as they are in the correct ascending order with oldest records first.  Example 1991, 1992, 1993, etc.</a:t>
            </a:r>
          </a:p>
          <a:p>
            <a:r>
              <a:rPr lang="en-US" sz="1200" dirty="0" smtClean="0">
                <a:solidFill>
                  <a:schemeClr val="tx1"/>
                </a:solidFill>
              </a:rPr>
              <a:t>Spreadsheet must be saved in its original Excel format. Do Not save as a PDF. Only Excel documents should be saved in your schools digitization folder found in the O:Drive.</a:t>
            </a:r>
          </a:p>
          <a:p>
            <a:r>
              <a:rPr lang="en-US" sz="1200" dirty="0" smtClean="0">
                <a:solidFill>
                  <a:schemeClr val="tx1"/>
                </a:solidFill>
              </a:rPr>
              <a:t>Do Not lock or protect the spreadsheet.  Division of the Registrar must be able to access and edit these documents to complete their responsibilities of this process</a:t>
            </a:r>
          </a:p>
          <a:p>
            <a:endParaRPr lang="en-US" dirty="0"/>
          </a:p>
        </p:txBody>
      </p:sp>
    </p:spTree>
    <p:extLst>
      <p:ext uri="{BB962C8B-B14F-4D97-AF65-F5344CB8AC3E}">
        <p14:creationId xmlns:p14="http://schemas.microsoft.com/office/powerpoint/2010/main" val="27950287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a:t>
            </a:r>
            <a:r>
              <a:rPr lang="en-US" sz="3200" dirty="0" smtClean="0">
                <a:solidFill>
                  <a:srgbClr val="5C1FF5"/>
                </a:solidFill>
                <a:latin typeface="Gill Sans" charset="0"/>
                <a:ea typeface="Gill Sans" charset="0"/>
                <a:cs typeface="Gill Sans" charset="0"/>
                <a:sym typeface="Oswald"/>
              </a:rPr>
              <a:t>Digitization</a:t>
            </a:r>
            <a:endParaRPr lang="en-US" sz="3200" dirty="0">
              <a:solidFill>
                <a:srgbClr val="5C1FF5"/>
              </a:solidFill>
              <a:latin typeface="Gill Sans" charset="0"/>
              <a:ea typeface="Gill Sans" charset="0"/>
              <a:cs typeface="Gill Sans" charset="0"/>
              <a:sym typeface="Oswald"/>
            </a:endParaRP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itle 1"/>
          <p:cNvSpPr>
            <a:spLocks noGrp="1"/>
          </p:cNvSpPr>
          <p:nvPr>
            <p:ph type="title"/>
          </p:nvPr>
        </p:nvSpPr>
        <p:spPr/>
        <p:txBody>
          <a:bodyPr/>
          <a:lstStyle/>
          <a:p>
            <a:r>
              <a:rPr lang="en-US" dirty="0" smtClean="0">
                <a:solidFill>
                  <a:schemeClr val="bg1">
                    <a:lumMod val="95000"/>
                  </a:schemeClr>
                </a:solidFill>
              </a:rPr>
              <a:t>.</a:t>
            </a:r>
            <a:endParaRPr lang="en-US" dirty="0">
              <a:solidFill>
                <a:schemeClr val="bg1">
                  <a:lumMod val="95000"/>
                </a:schemeClr>
              </a:solidFill>
            </a:endParaRPr>
          </a:p>
        </p:txBody>
      </p:sp>
      <p:sp>
        <p:nvSpPr>
          <p:cNvPr id="3" name="Text Placeholder 2"/>
          <p:cNvSpPr>
            <a:spLocks noGrp="1"/>
          </p:cNvSpPr>
          <p:nvPr>
            <p:ph type="body" idx="1"/>
          </p:nvPr>
        </p:nvSpPr>
        <p:spPr>
          <a:xfrm>
            <a:off x="147021" y="1431893"/>
            <a:ext cx="4590631" cy="3474396"/>
          </a:xfrm>
        </p:spPr>
        <p:txBody>
          <a:bodyPr/>
          <a:lstStyle/>
          <a:p>
            <a:pPr marL="139700" indent="0">
              <a:buNone/>
            </a:pPr>
            <a:r>
              <a:rPr lang="en-US" sz="1800" dirty="0" smtClean="0">
                <a:solidFill>
                  <a:srgbClr val="5C1FF5"/>
                </a:solidFill>
              </a:rPr>
              <a:t>Step 6</a:t>
            </a:r>
          </a:p>
          <a:p>
            <a:r>
              <a:rPr lang="en-US" dirty="0" smtClean="0">
                <a:solidFill>
                  <a:schemeClr val="tx1"/>
                </a:solidFill>
                <a:latin typeface="Gill Sans MT" panose="020B0502020104020203" pitchFamily="34" charset="0"/>
              </a:rPr>
              <a:t>Once the spreadsheet is complete, and all student folders within that box are documented, save a copy of the spreadsheet in the school’s digitization folder in the O:Drive. The name that it needs to be saved in, needs to be in the following format:</a:t>
            </a:r>
          </a:p>
          <a:p>
            <a:pPr marL="139700" indent="0">
              <a:buNone/>
            </a:pPr>
            <a:endParaRPr lang="en-US" sz="1200" dirty="0" smtClean="0">
              <a:solidFill>
                <a:schemeClr val="tx1"/>
              </a:solidFill>
              <a:latin typeface="Gill Sans MT" panose="020B0502020104020203" pitchFamily="34" charset="0"/>
            </a:endParaRPr>
          </a:p>
          <a:p>
            <a:pPr marL="139700" indent="0">
              <a:buNone/>
            </a:pPr>
            <a:r>
              <a:rPr lang="en-US" sz="1200" dirty="0" smtClean="0">
                <a:solidFill>
                  <a:srgbClr val="F9401B"/>
                </a:solidFill>
                <a:latin typeface="Gill Sans MT" panose="020B0502020104020203" pitchFamily="34" charset="0"/>
              </a:rPr>
              <a:t>West Valley HS 1991 M-R, 1992 A-Y DIGITIZE</a:t>
            </a:r>
          </a:p>
          <a:p>
            <a:pPr marL="139700" indent="0">
              <a:buNone/>
            </a:pPr>
            <a:r>
              <a:rPr lang="en-US" sz="1200" dirty="0" smtClean="0">
                <a:solidFill>
                  <a:srgbClr val="F9401B"/>
                </a:solidFill>
                <a:latin typeface="Gill Sans MT" panose="020B0502020104020203" pitchFamily="34" charset="0"/>
              </a:rPr>
              <a:t>Or</a:t>
            </a:r>
          </a:p>
          <a:p>
            <a:pPr marL="139700" indent="0">
              <a:buNone/>
            </a:pPr>
            <a:r>
              <a:rPr lang="en-US" sz="1200" dirty="0" smtClean="0">
                <a:solidFill>
                  <a:srgbClr val="F9401B"/>
                </a:solidFill>
                <a:latin typeface="Gill Sans MT" panose="020B0502020104020203" pitchFamily="34" charset="0"/>
              </a:rPr>
              <a:t>West Valley HS 1991 Martinez-Rodriguez, 1992 Addams-Young DIG</a:t>
            </a:r>
          </a:p>
          <a:p>
            <a:pPr marL="139700" indent="0">
              <a:buNone/>
            </a:pPr>
            <a:endParaRPr lang="en-US" sz="1200" dirty="0" smtClean="0"/>
          </a:p>
          <a:p>
            <a:pPr marL="139700" indent="0">
              <a:buNone/>
            </a:pPr>
            <a:r>
              <a:rPr lang="en-US" sz="1200" dirty="0" smtClean="0"/>
              <a:t>School Name, First Birth Year, First last name in that birth year, last </a:t>
            </a:r>
            <a:r>
              <a:rPr lang="en-US" sz="1200" dirty="0" err="1" smtClean="0"/>
              <a:t>last</a:t>
            </a:r>
            <a:r>
              <a:rPr lang="en-US" sz="1200" dirty="0" smtClean="0"/>
              <a:t> name in that birth year, DIG or DIGITIZE</a:t>
            </a:r>
          </a:p>
          <a:p>
            <a:pPr marL="139700" indent="0">
              <a:buNone/>
            </a:pPr>
            <a:r>
              <a:rPr lang="en-US" sz="1200" dirty="0" smtClean="0"/>
              <a:t>*You must show what last names are in each birth year.</a:t>
            </a:r>
            <a:endParaRPr lang="en-US" sz="1200" dirty="0"/>
          </a:p>
        </p:txBody>
      </p:sp>
      <p:sp>
        <p:nvSpPr>
          <p:cNvPr id="4" name="Text Placeholder 3"/>
          <p:cNvSpPr>
            <a:spLocks noGrp="1"/>
          </p:cNvSpPr>
          <p:nvPr>
            <p:ph type="body" idx="2"/>
          </p:nvPr>
        </p:nvSpPr>
        <p:spPr>
          <a:xfrm>
            <a:off x="4832400" y="1431893"/>
            <a:ext cx="3999900" cy="3136982"/>
          </a:xfrm>
        </p:spPr>
        <p:txBody>
          <a:bodyPr/>
          <a:lstStyle/>
          <a:p>
            <a:pPr marL="139700" indent="0">
              <a:buNone/>
            </a:pPr>
            <a:r>
              <a:rPr lang="en-US" sz="1800" dirty="0" smtClean="0">
                <a:solidFill>
                  <a:srgbClr val="5C1FF5"/>
                </a:solidFill>
                <a:latin typeface="Gill Sans MT" panose="020B0502020104020203" pitchFamily="34" charset="0"/>
              </a:rPr>
              <a:t>FYI</a:t>
            </a:r>
          </a:p>
          <a:p>
            <a:r>
              <a:rPr lang="en-US" sz="1200" dirty="0" smtClean="0">
                <a:solidFill>
                  <a:srgbClr val="F9401B"/>
                </a:solidFill>
                <a:latin typeface="Gill Sans MT" panose="020B0502020104020203" pitchFamily="34" charset="0"/>
              </a:rPr>
              <a:t>Do Not use “A-Z” unless the last names in that birth year start with A and end with Z. The purpose of this is to be as descriptive as possible, so that it gives insight into what is on that spreadsheet prior to opening that file. While trying to locate a specific student, looking at the names of the saved files should give a clear indication of what boxes the student may potentially be in, or which ones can be ruled out. This will eliminate the time consuming search through every folder with that student’s birth year.</a:t>
            </a:r>
          </a:p>
          <a:p>
            <a:pPr marL="139700" indent="0">
              <a:buNone/>
            </a:pPr>
            <a:endParaRPr lang="en-US" sz="1200" dirty="0" smtClean="0">
              <a:solidFill>
                <a:srgbClr val="5C1FF5"/>
              </a:solidFill>
            </a:endParaRPr>
          </a:p>
        </p:txBody>
      </p:sp>
    </p:spTree>
    <p:extLst>
      <p:ext uri="{BB962C8B-B14F-4D97-AF65-F5344CB8AC3E}">
        <p14:creationId xmlns:p14="http://schemas.microsoft.com/office/powerpoint/2010/main" val="25485611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MT" panose="020B0502020104020203" pitchFamily="34" charset="0"/>
                <a:ea typeface="Gill Sans" charset="0"/>
                <a:cs typeface="Gill Sans" charset="0"/>
                <a:sym typeface="Oswald"/>
              </a:rPr>
              <a:t>Processing Inactive Student Records </a:t>
            </a:r>
            <a:r>
              <a:rPr lang="en-US" sz="3200" dirty="0">
                <a:solidFill>
                  <a:srgbClr val="5C1FF5"/>
                </a:solidFill>
                <a:latin typeface="Gill Sans" charset="0"/>
                <a:ea typeface="Gill Sans" charset="0"/>
                <a:cs typeface="Gill Sans" charset="0"/>
                <a:sym typeface="Oswald"/>
              </a:rPr>
              <a:t>for </a:t>
            </a:r>
            <a:r>
              <a:rPr lang="en-US" sz="3200" dirty="0" smtClean="0">
                <a:solidFill>
                  <a:srgbClr val="5C1FF5"/>
                </a:solidFill>
                <a:latin typeface="Gill Sans MT" panose="020B0502020104020203" pitchFamily="34" charset="0"/>
                <a:ea typeface="Gill Sans" charset="0"/>
                <a:cs typeface="Gill Sans" charset="0"/>
                <a:sym typeface="Oswald"/>
              </a:rPr>
              <a:t>Digitization</a:t>
            </a:r>
            <a:endParaRPr lang="en-US" sz="3200"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itle 1"/>
          <p:cNvSpPr>
            <a:spLocks noGrp="1"/>
          </p:cNvSpPr>
          <p:nvPr>
            <p:ph type="title"/>
          </p:nvPr>
        </p:nvSpPr>
        <p:spPr/>
        <p:txBody>
          <a:bodyPr/>
          <a:lstStyle/>
          <a:p>
            <a:r>
              <a:rPr lang="en-US" dirty="0" smtClean="0">
                <a:solidFill>
                  <a:schemeClr val="bg1">
                    <a:lumMod val="95000"/>
                  </a:schemeClr>
                </a:solidFill>
              </a:rPr>
              <a:t>.</a:t>
            </a:r>
            <a:endParaRPr lang="en-US" dirty="0">
              <a:solidFill>
                <a:schemeClr val="bg1">
                  <a:lumMod val="95000"/>
                </a:schemeClr>
              </a:solidFill>
            </a:endParaRPr>
          </a:p>
        </p:txBody>
      </p:sp>
      <p:sp>
        <p:nvSpPr>
          <p:cNvPr id="3" name="Text Placeholder 2"/>
          <p:cNvSpPr>
            <a:spLocks noGrp="1"/>
          </p:cNvSpPr>
          <p:nvPr>
            <p:ph type="body" idx="1"/>
          </p:nvPr>
        </p:nvSpPr>
        <p:spPr>
          <a:xfrm>
            <a:off x="311700" y="1431893"/>
            <a:ext cx="3999900" cy="3136982"/>
          </a:xfrm>
        </p:spPr>
        <p:txBody>
          <a:bodyPr/>
          <a:lstStyle/>
          <a:p>
            <a:pPr marL="139700" indent="0">
              <a:buNone/>
            </a:pPr>
            <a:r>
              <a:rPr lang="en-US" sz="1800" dirty="0" smtClean="0">
                <a:solidFill>
                  <a:srgbClr val="5C1FF5"/>
                </a:solidFill>
                <a:latin typeface="Gill Sans MT" panose="020B0502020104020203" pitchFamily="34" charset="0"/>
              </a:rPr>
              <a:t>Step 7</a:t>
            </a:r>
          </a:p>
          <a:p>
            <a:r>
              <a:rPr lang="en-US" dirty="0" smtClean="0">
                <a:solidFill>
                  <a:schemeClr val="tx1"/>
                </a:solidFill>
                <a:latin typeface="Gill Sans MT" panose="020B0502020104020203" pitchFamily="34" charset="0"/>
              </a:rPr>
              <a:t>Once your spreadsheet has been saved with its proper name, print out a copy and place it inside the box, in front of the first folder.  You must email a copy of that spreadsheet, in excel format, to:</a:t>
            </a:r>
          </a:p>
          <a:p>
            <a:pPr marL="139700" indent="0">
              <a:buNone/>
            </a:pPr>
            <a:r>
              <a:rPr lang="en-US" dirty="0" smtClean="0">
                <a:solidFill>
                  <a:schemeClr val="tx1"/>
                </a:solidFill>
                <a:latin typeface="Gill Sans MT" panose="020B0502020104020203" pitchFamily="34" charset="0"/>
              </a:rPr>
              <a:t>      DivRegistrar@columbus.k12.oh.us</a:t>
            </a:r>
          </a:p>
          <a:p>
            <a:pPr marL="139700" indent="0">
              <a:buNone/>
            </a:pPr>
            <a:r>
              <a:rPr lang="en-US" dirty="0" smtClean="0"/>
              <a:t>      </a:t>
            </a:r>
            <a:r>
              <a:rPr lang="en-US" dirty="0" smtClean="0">
                <a:latin typeface="Gill Sans MT" panose="020B0502020104020203" pitchFamily="34" charset="0"/>
              </a:rPr>
              <a:t>With the subject line of:</a:t>
            </a:r>
          </a:p>
          <a:p>
            <a:pPr marL="139700" indent="0">
              <a:buNone/>
            </a:pPr>
            <a:r>
              <a:rPr lang="en-US" dirty="0">
                <a:latin typeface="Gill Sans MT" panose="020B0502020104020203" pitchFamily="34" charset="0"/>
              </a:rPr>
              <a:t> </a:t>
            </a:r>
            <a:r>
              <a:rPr lang="en-US" dirty="0" smtClean="0">
                <a:latin typeface="Gill Sans MT" panose="020B0502020104020203" pitchFamily="34" charset="0"/>
              </a:rPr>
              <a:t>     “Digitization”, for authorization to schedule a</a:t>
            </a:r>
          </a:p>
          <a:p>
            <a:pPr marL="139700" indent="0">
              <a:buNone/>
            </a:pPr>
            <a:r>
              <a:rPr lang="en-US" dirty="0">
                <a:latin typeface="Gill Sans MT" panose="020B0502020104020203" pitchFamily="34" charset="0"/>
              </a:rPr>
              <a:t> </a:t>
            </a:r>
            <a:r>
              <a:rPr lang="en-US" dirty="0" smtClean="0">
                <a:latin typeface="Gill Sans MT" panose="020B0502020104020203" pitchFamily="34" charset="0"/>
              </a:rPr>
              <a:t>      transfer of records.</a:t>
            </a:r>
          </a:p>
          <a:p>
            <a:pPr marL="139700" indent="0">
              <a:buNone/>
            </a:pPr>
            <a:r>
              <a:rPr lang="en-US" dirty="0" smtClean="0">
                <a:latin typeface="Gill Sans MT" panose="020B0502020104020203" pitchFamily="34" charset="0"/>
              </a:rPr>
              <a:t>Do Not Send Records Without Authorization from the Division of the Registrar.</a:t>
            </a:r>
          </a:p>
        </p:txBody>
      </p:sp>
      <p:sp>
        <p:nvSpPr>
          <p:cNvPr id="4" name="Text Placeholder 3"/>
          <p:cNvSpPr>
            <a:spLocks noGrp="1"/>
          </p:cNvSpPr>
          <p:nvPr>
            <p:ph type="body" idx="2"/>
          </p:nvPr>
        </p:nvSpPr>
        <p:spPr>
          <a:xfrm>
            <a:off x="4832400" y="1431893"/>
            <a:ext cx="3999900" cy="3136982"/>
          </a:xfrm>
        </p:spPr>
        <p:txBody>
          <a:bodyPr/>
          <a:lstStyle/>
          <a:p>
            <a:pPr marL="139700" indent="0">
              <a:buNone/>
            </a:pPr>
            <a:r>
              <a:rPr lang="en-US" sz="1800" dirty="0" smtClean="0">
                <a:solidFill>
                  <a:srgbClr val="5C1FF5"/>
                </a:solidFill>
                <a:latin typeface="Gill Sans MT" panose="020B0502020104020203" pitchFamily="34" charset="0"/>
              </a:rPr>
              <a:t>Step 8</a:t>
            </a:r>
          </a:p>
          <a:p>
            <a:r>
              <a:rPr lang="en-US" dirty="0" smtClean="0">
                <a:latin typeface="Gill Sans MT" panose="020B0502020104020203" pitchFamily="34" charset="0"/>
              </a:rPr>
              <a:t>Once you receive authorization from the Division of the Registrar, you may schedule your TRANSFER of records to be sent to:</a:t>
            </a:r>
          </a:p>
          <a:p>
            <a:pPr marL="139700" indent="0">
              <a:buNone/>
            </a:pPr>
            <a:r>
              <a:rPr lang="en-US" dirty="0">
                <a:latin typeface="Gill Sans MT" panose="020B0502020104020203" pitchFamily="34" charset="0"/>
              </a:rPr>
              <a:t>	</a:t>
            </a:r>
          </a:p>
          <a:p>
            <a:pPr marL="139700" indent="0">
              <a:buNone/>
            </a:pPr>
            <a:r>
              <a:rPr lang="en-US" dirty="0" smtClean="0">
                <a:latin typeface="Gill Sans MT" panose="020B0502020104020203" pitchFamily="34" charset="0"/>
              </a:rPr>
              <a:t>	Central Enrollment Center</a:t>
            </a:r>
          </a:p>
          <a:p>
            <a:pPr marL="139700" indent="0">
              <a:buNone/>
            </a:pPr>
            <a:r>
              <a:rPr lang="en-US" dirty="0">
                <a:latin typeface="Gill Sans MT" panose="020B0502020104020203" pitchFamily="34" charset="0"/>
              </a:rPr>
              <a:t>	Records Room 206</a:t>
            </a:r>
          </a:p>
          <a:p>
            <a:pPr marL="139700" indent="0">
              <a:buNone/>
            </a:pPr>
            <a:r>
              <a:rPr lang="en-US" dirty="0" smtClean="0">
                <a:latin typeface="Gill Sans MT" panose="020B0502020104020203" pitchFamily="34" charset="0"/>
              </a:rPr>
              <a:t>	430 Cleveland Ave	</a:t>
            </a:r>
          </a:p>
          <a:p>
            <a:pPr marL="139700" indent="0">
              <a:buNone/>
            </a:pPr>
            <a:r>
              <a:rPr lang="en-US" dirty="0">
                <a:latin typeface="Gill Sans MT" panose="020B0502020104020203" pitchFamily="34" charset="0"/>
              </a:rPr>
              <a:t>	</a:t>
            </a:r>
            <a:r>
              <a:rPr lang="en-US" dirty="0" smtClean="0">
                <a:latin typeface="Gill Sans MT" panose="020B0502020104020203" pitchFamily="34" charset="0"/>
              </a:rPr>
              <a:t>Columbus, Ohio 43215</a:t>
            </a:r>
          </a:p>
          <a:p>
            <a:pPr marL="139700" indent="0">
              <a:buNone/>
            </a:pPr>
            <a:endParaRPr lang="en-US" dirty="0">
              <a:latin typeface="Gill Sans MT" panose="020B0502020104020203" pitchFamily="34" charset="0"/>
            </a:endParaRPr>
          </a:p>
          <a:p>
            <a:pPr marL="139700" indent="0">
              <a:buNone/>
            </a:pPr>
            <a:r>
              <a:rPr lang="en-US" dirty="0" smtClean="0">
                <a:latin typeface="Gill Sans MT" panose="020B0502020104020203" pitchFamily="34" charset="0"/>
              </a:rPr>
              <a:t>For guidance on setting up a transfer of records, please go to the link found on the Infinite Campus Dashboard, under Records&gt;Digitization.</a:t>
            </a:r>
          </a:p>
        </p:txBody>
      </p:sp>
    </p:spTree>
    <p:extLst>
      <p:ext uri="{BB962C8B-B14F-4D97-AF65-F5344CB8AC3E}">
        <p14:creationId xmlns:p14="http://schemas.microsoft.com/office/powerpoint/2010/main" val="368741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600" i="0" u="none" strike="noStrike" cap="none" dirty="0" smtClean="0">
                <a:solidFill>
                  <a:srgbClr val="5C1FF5"/>
                </a:solidFill>
                <a:latin typeface="Gill Sans MT" panose="020B0502020104020203" pitchFamily="34" charset="0"/>
                <a:ea typeface="Gill Sans" charset="0"/>
                <a:cs typeface="Gill Sans" charset="0"/>
                <a:sym typeface="Oswald"/>
              </a:rPr>
              <a:t>In Conclusion:</a:t>
            </a:r>
            <a:endParaRPr sz="36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977275"/>
            <a:ext cx="8193052" cy="3731677"/>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dirty="0" smtClean="0">
              <a:solidFill>
                <a:schemeClr val="tx1"/>
              </a:solidFill>
              <a:latin typeface="Gill Sans"/>
            </a:endParaRPr>
          </a:p>
          <a:p>
            <a:pPr lvl="0" defTabSz="457200">
              <a:lnSpc>
                <a:spcPct val="107000"/>
              </a:lnSpc>
              <a:spcAft>
                <a:spcPts val="800"/>
              </a:spcAft>
              <a:buClrTx/>
            </a:pPr>
            <a:r>
              <a:rPr lang="en-US" dirty="0" smtClean="0">
                <a:solidFill>
                  <a:schemeClr val="tx1"/>
                </a:solidFill>
                <a:latin typeface="Gill Sans MT" panose="020B0502020104020203" pitchFamily="34" charset="0"/>
              </a:rPr>
              <a:t>After the boxes are received at CE</a:t>
            </a:r>
            <a:r>
              <a:rPr lang="en-US" dirty="0" smtClean="0">
                <a:latin typeface="Gill Sans MT" panose="020B0502020104020203" pitchFamily="34" charset="0"/>
              </a:rPr>
              <a:t>, </a:t>
            </a:r>
            <a:r>
              <a:rPr lang="en-US" dirty="0">
                <a:latin typeface="Gill Sans MT" panose="020B0502020104020203" pitchFamily="34" charset="0"/>
              </a:rPr>
              <a:t>the records will be verified, any errors will be corrected, and all items received will be documented. </a:t>
            </a:r>
            <a:r>
              <a:rPr lang="en-US" dirty="0" smtClean="0">
                <a:solidFill>
                  <a:schemeClr val="tx1"/>
                </a:solidFill>
                <a:latin typeface="Gill Sans MT" panose="020B0502020104020203" pitchFamily="34" charset="0"/>
              </a:rPr>
              <a:t>The Division of Registrar office </a:t>
            </a:r>
            <a:r>
              <a:rPr lang="en-US" dirty="0">
                <a:latin typeface="Gill Sans MT" panose="020B0502020104020203" pitchFamily="34" charset="0"/>
              </a:rPr>
              <a:t>is not responsible for any records that were added to a schools spreadsheet, but did not arrive to </a:t>
            </a:r>
            <a:r>
              <a:rPr lang="en-US" dirty="0" smtClean="0">
                <a:solidFill>
                  <a:schemeClr val="tx1"/>
                </a:solidFill>
                <a:latin typeface="Gill Sans MT" panose="020B0502020104020203" pitchFamily="34" charset="0"/>
              </a:rPr>
              <a:t>the</a:t>
            </a:r>
            <a:r>
              <a:rPr lang="en-US" dirty="0" smtClean="0">
                <a:latin typeface="Gill Sans MT" panose="020B0502020104020203" pitchFamily="34" charset="0"/>
              </a:rPr>
              <a:t> Central </a:t>
            </a:r>
            <a:r>
              <a:rPr lang="en-US" dirty="0">
                <a:latin typeface="Gill Sans MT" panose="020B0502020104020203" pitchFamily="34" charset="0"/>
              </a:rPr>
              <a:t>Enrollment Center</a:t>
            </a:r>
            <a:r>
              <a:rPr lang="en-US" dirty="0" smtClean="0">
                <a:latin typeface="Gill Sans MT" panose="020B0502020104020203" pitchFamily="34" charset="0"/>
              </a:rPr>
              <a:t>. In such an event, the school will be contacted and made aware of the missing cum folder. That box of records will be returned to the school, for the Records Personnel to add the items that were missing.  </a:t>
            </a:r>
            <a:endParaRPr lang="en-US" dirty="0">
              <a:latin typeface="Gill Sans MT" panose="020B0502020104020203" pitchFamily="34" charset="0"/>
            </a:endParaRPr>
          </a:p>
          <a:p>
            <a:pPr lvl="0" defTabSz="457200">
              <a:lnSpc>
                <a:spcPct val="107000"/>
              </a:lnSpc>
              <a:spcAft>
                <a:spcPts val="800"/>
              </a:spcAft>
              <a:buClrTx/>
            </a:pPr>
            <a:r>
              <a:rPr lang="en-US" dirty="0" smtClean="0">
                <a:latin typeface="Gill Sans MT" panose="020B0502020104020203" pitchFamily="34" charset="0"/>
              </a:rPr>
              <a:t>Any </a:t>
            </a:r>
            <a:r>
              <a:rPr lang="en-US" dirty="0">
                <a:latin typeface="Gill Sans MT" panose="020B0502020104020203" pitchFamily="34" charset="0"/>
              </a:rPr>
              <a:t>Legal questions should be directed to Legal Services at </a:t>
            </a:r>
            <a:r>
              <a:rPr lang="en-US" dirty="0" smtClean="0">
                <a:latin typeface="Gill Sans MT" panose="020B0502020104020203" pitchFamily="34" charset="0"/>
              </a:rPr>
              <a:t>614-365-5673.</a:t>
            </a:r>
          </a:p>
          <a:p>
            <a:pPr defTabSz="457200">
              <a:lnSpc>
                <a:spcPct val="107000"/>
              </a:lnSpc>
              <a:spcAft>
                <a:spcPts val="800"/>
              </a:spcAft>
              <a:buClrTx/>
            </a:pPr>
            <a:r>
              <a:rPr lang="en-US" dirty="0">
                <a:latin typeface="Gill Sans MT" panose="020B0502020104020203" pitchFamily="34" charset="0"/>
              </a:rPr>
              <a:t>Any Questions that you may have in regard to processing inactive student records, </a:t>
            </a:r>
            <a:r>
              <a:rPr lang="en-US" dirty="0" smtClean="0">
                <a:latin typeface="Gill Sans MT" panose="020B0502020104020203" pitchFamily="34" charset="0"/>
              </a:rPr>
              <a:t>scheduling record </a:t>
            </a:r>
            <a:r>
              <a:rPr lang="en-US" dirty="0">
                <a:latin typeface="Gill Sans MT" panose="020B0502020104020203" pitchFamily="34" charset="0"/>
              </a:rPr>
              <a:t>transfers, or the digitization process, please contact Sarah </a:t>
            </a:r>
            <a:r>
              <a:rPr lang="en-US" dirty="0" smtClean="0">
                <a:latin typeface="Gill Sans MT" panose="020B0502020104020203" pitchFamily="34" charset="0"/>
              </a:rPr>
              <a:t>DeLozier </a:t>
            </a:r>
          </a:p>
          <a:p>
            <a:pPr defTabSz="457200">
              <a:lnSpc>
                <a:spcPct val="107000"/>
              </a:lnSpc>
              <a:spcAft>
                <a:spcPts val="800"/>
              </a:spcAft>
              <a:buClrTx/>
            </a:pPr>
            <a:r>
              <a:rPr lang="en-US" dirty="0" smtClean="0">
                <a:latin typeface="Gill Sans MT" panose="020B0502020104020203" pitchFamily="34" charset="0"/>
                <a:hlinkClick r:id="rId3"/>
              </a:rPr>
              <a:t>sdelozier@columbus.k12.oh.us</a:t>
            </a:r>
            <a:r>
              <a:rPr lang="en-US" dirty="0" smtClean="0">
                <a:latin typeface="Gill Sans MT" panose="020B0502020104020203" pitchFamily="34" charset="0"/>
              </a:rPr>
              <a:t> </a:t>
            </a:r>
            <a:r>
              <a:rPr lang="en-US" dirty="0">
                <a:latin typeface="Gill Sans MT" panose="020B0502020104020203" pitchFamily="34" charset="0"/>
              </a:rPr>
              <a:t>office: 380-997-7335  Personal Cellphone: </a:t>
            </a:r>
            <a:r>
              <a:rPr lang="en-US" dirty="0" smtClean="0">
                <a:latin typeface="Gill Sans MT" panose="020B0502020104020203" pitchFamily="34" charset="0"/>
              </a:rPr>
              <a:t>614-266-2362</a:t>
            </a:r>
          </a:p>
          <a:p>
            <a:pPr defTabSz="457200">
              <a:lnSpc>
                <a:spcPct val="107000"/>
              </a:lnSpc>
              <a:spcAft>
                <a:spcPts val="800"/>
              </a:spcAft>
              <a:buClrTx/>
            </a:pPr>
            <a:r>
              <a:rPr lang="en-US" dirty="0" smtClean="0">
                <a:latin typeface="Gill Sans MT" panose="020B0502020104020203" pitchFamily="34" charset="0"/>
              </a:rPr>
              <a:t>Please review the “How to Schedule a Transfer of Records Request” slides, if guidance is needed.</a:t>
            </a:r>
            <a:endParaRPr lang="en-US" dirty="0">
              <a:latin typeface="Gill Sans MT" panose="020B0502020104020203" pitchFamily="34"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extLst>
      <p:ext uri="{BB962C8B-B14F-4D97-AF65-F5344CB8AC3E}">
        <p14:creationId xmlns:p14="http://schemas.microsoft.com/office/powerpoint/2010/main" val="18465783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611727" y="368299"/>
            <a:ext cx="7399932" cy="1147053"/>
          </a:xfrm>
          <a:prstGeom prst="rect">
            <a:avLst/>
          </a:prstGeom>
          <a:noFill/>
          <a:ln>
            <a:noFill/>
          </a:ln>
        </p:spPr>
        <p:txBody>
          <a:bodyPr spcFirstLastPara="1" wrap="square" lIns="91425" tIns="91425" rIns="91425" bIns="91425" anchor="ctr" anchorCtr="0">
            <a:noAutofit/>
          </a:bodyPr>
          <a:lstStyle/>
          <a:p>
            <a:pPr lvl="0">
              <a:buSzPts val="3600"/>
            </a:pPr>
            <a:r>
              <a:rPr lang="en-US" sz="3200" dirty="0" smtClean="0">
                <a:solidFill>
                  <a:srgbClr val="5C1FF5"/>
                </a:solidFill>
                <a:latin typeface="Gill Sans MT" panose="020B0502020104020203" pitchFamily="34" charset="0"/>
                <a:ea typeface="Gill Sans" charset="0"/>
                <a:cs typeface="Gill Sans" charset="0"/>
                <a:sym typeface="Oswald"/>
              </a:rPr>
              <a:t>Acknowledgements </a:t>
            </a:r>
            <a:endParaRPr lang="en-US" sz="3200"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13" name="Picture 12"/>
          <p:cNvPicPr>
            <a:picLocks noChangeAspect="1"/>
          </p:cNvPicPr>
          <p:nvPr/>
        </p:nvPicPr>
        <p:blipFill>
          <a:blip r:embed="rId5"/>
          <a:stretch>
            <a:fillRect/>
          </a:stretch>
        </p:blipFill>
        <p:spPr>
          <a:xfrm>
            <a:off x="475474" y="1517300"/>
            <a:ext cx="3741006" cy="3388989"/>
          </a:xfrm>
          <a:prstGeom prst="rect">
            <a:avLst/>
          </a:prstGeom>
        </p:spPr>
      </p:pic>
      <p:sp>
        <p:nvSpPr>
          <p:cNvPr id="2" name="TextBox 1"/>
          <p:cNvSpPr txBox="1"/>
          <p:nvPr/>
        </p:nvSpPr>
        <p:spPr>
          <a:xfrm>
            <a:off x="4729316" y="1515352"/>
            <a:ext cx="3939210" cy="2585323"/>
          </a:xfrm>
          <a:prstGeom prst="rect">
            <a:avLst/>
          </a:prstGeom>
          <a:noFill/>
        </p:spPr>
        <p:txBody>
          <a:bodyPr wrap="square" rtlCol="0">
            <a:spAutoFit/>
          </a:bodyPr>
          <a:lstStyle/>
          <a:p>
            <a:r>
              <a:rPr lang="en-US" sz="1800" dirty="0" smtClean="0">
                <a:solidFill>
                  <a:srgbClr val="FF0066"/>
                </a:solidFill>
                <a:latin typeface="Gill Sans MT" panose="020B0502020104020203" pitchFamily="34" charset="0"/>
              </a:rPr>
              <a:t>Thank you for your continued efforts learning this new process. Your hard work has not gone unnoticed.  </a:t>
            </a:r>
          </a:p>
          <a:p>
            <a:r>
              <a:rPr lang="en-US" sz="1800" dirty="0" smtClean="0">
                <a:solidFill>
                  <a:srgbClr val="FF0066"/>
                </a:solidFill>
                <a:latin typeface="Gill Sans MT" panose="020B0502020104020203" pitchFamily="34" charset="0"/>
              </a:rPr>
              <a:t>Thank you for your patience and understanding as we work through this together. </a:t>
            </a:r>
          </a:p>
          <a:p>
            <a:r>
              <a:rPr lang="en-US" sz="1800" dirty="0" smtClean="0">
                <a:solidFill>
                  <a:srgbClr val="FF0066"/>
                </a:solidFill>
                <a:latin typeface="Gill Sans MT" panose="020B0502020104020203" pitchFamily="34" charset="0"/>
              </a:rPr>
              <a:t>If anything is ever needed, please do not hesitate to reach out. We are here to help whenever needed.</a:t>
            </a:r>
            <a:endParaRPr lang="en-US" sz="1800" dirty="0">
              <a:solidFill>
                <a:srgbClr val="FF0066"/>
              </a:solidFill>
              <a:latin typeface="Gill Sans MT" panose="020B0502020104020203" pitchFamily="34" charset="0"/>
            </a:endParaRPr>
          </a:p>
        </p:txBody>
      </p:sp>
    </p:spTree>
    <p:extLst>
      <p:ext uri="{BB962C8B-B14F-4D97-AF65-F5344CB8AC3E}">
        <p14:creationId xmlns:p14="http://schemas.microsoft.com/office/powerpoint/2010/main" val="1677970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4"/>
            <a:ext cx="7399932" cy="530041"/>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smtClean="0">
                <a:solidFill>
                  <a:srgbClr val="5C1FF5"/>
                </a:solidFill>
                <a:latin typeface="Gill Sans MT" panose="020B0502020104020203" pitchFamily="34" charset="0"/>
                <a:ea typeface="Gill Sans" charset="0"/>
                <a:cs typeface="Gill Sans" charset="0"/>
                <a:sym typeface="Oswald"/>
              </a:rPr>
              <a:t>Processing Inactive Records for Digitization: Getting Started</a:t>
            </a:r>
            <a:r>
              <a:rPr lang="en-US" sz="1800" dirty="0" smtClean="0">
                <a:solidFill>
                  <a:srgbClr val="5C1FF5"/>
                </a:solidFill>
                <a:latin typeface="Gill Sans MT" panose="020B0502020104020203" pitchFamily="34" charset="0"/>
                <a:ea typeface="Gill Sans" charset="0"/>
                <a:cs typeface="Gill Sans" charset="0"/>
                <a:sym typeface="Oswald"/>
              </a:rPr>
              <a:t> </a:t>
            </a:r>
          </a:p>
        </p:txBody>
      </p:sp>
      <p:sp>
        <p:nvSpPr>
          <p:cNvPr id="10" name="Google Shape;180;p26"/>
          <p:cNvSpPr txBox="1"/>
          <p:nvPr/>
        </p:nvSpPr>
        <p:spPr>
          <a:xfrm>
            <a:off x="559952" y="1700981"/>
            <a:ext cx="8193052" cy="2533735"/>
          </a:xfrm>
          <a:prstGeom prst="rect">
            <a:avLst/>
          </a:prstGeom>
          <a:noFill/>
          <a:ln>
            <a:noFill/>
          </a:ln>
        </p:spPr>
        <p:txBody>
          <a:bodyPr spcFirstLastPara="1" wrap="square" lIns="91425" tIns="91425" rIns="91425" bIns="91425" anchor="t" anchorCtr="0">
            <a:noAutofit/>
          </a:bodyPr>
          <a:lstStyle/>
          <a:p>
            <a:pPr marL="342900" lvl="0" indent="-342900" defTabSz="457200">
              <a:spcBef>
                <a:spcPts val="1000"/>
              </a:spcBef>
              <a:buClr>
                <a:schemeClr val="tx1"/>
              </a:buClr>
              <a:buSzPct val="80000"/>
              <a:buFont typeface="Wingdings" panose="05000000000000000000" pitchFamily="2" charset="2"/>
              <a:buChar char="§"/>
            </a:pPr>
            <a:r>
              <a:rPr lang="en-US" b="1" kern="1200" dirty="0">
                <a:solidFill>
                  <a:prstClr val="black">
                    <a:lumMod val="75000"/>
                    <a:lumOff val="25000"/>
                  </a:prstClr>
                </a:solidFill>
                <a:latin typeface="Gill Sans"/>
                <a:ea typeface="+mn-ea"/>
                <a:cs typeface="+mn-cs"/>
              </a:rPr>
              <a:t>What to Expect: </a:t>
            </a:r>
            <a:r>
              <a:rPr lang="en-US" kern="1200" dirty="0">
                <a:solidFill>
                  <a:prstClr val="black">
                    <a:lumMod val="75000"/>
                    <a:lumOff val="25000"/>
                  </a:prstClr>
                </a:solidFill>
                <a:latin typeface="Gill Sans"/>
                <a:ea typeface="+mn-ea"/>
                <a:cs typeface="+mn-cs"/>
              </a:rPr>
              <a:t>The requirements for processing inactive student records for digitization have evolved as the needs have changed</a:t>
            </a:r>
            <a:r>
              <a:rPr lang="en-US" kern="1200" dirty="0">
                <a:solidFill>
                  <a:schemeClr val="tx1"/>
                </a:solidFill>
                <a:latin typeface="Gill Sans"/>
                <a:ea typeface="+mn-ea"/>
                <a:cs typeface="+mn-cs"/>
              </a:rPr>
              <a:t>.  </a:t>
            </a:r>
            <a:r>
              <a:rPr lang="en-US" kern="1200" dirty="0" smtClean="0">
                <a:solidFill>
                  <a:schemeClr val="tx1"/>
                </a:solidFill>
                <a:latin typeface="Gill Sans"/>
                <a:ea typeface="+mn-ea"/>
                <a:cs typeface="+mn-cs"/>
              </a:rPr>
              <a:t>To ensure the digitization process is simple and stress free, the Division of Registrar has created a guide to assist you through the updated procedures. </a:t>
            </a:r>
          </a:p>
          <a:p>
            <a:pPr marL="285750" indent="-285750">
              <a:buFont typeface="Wingdings" panose="05000000000000000000" pitchFamily="2" charset="2"/>
              <a:buChar char="§"/>
            </a:pPr>
            <a:endParaRPr lang="en-US" kern="1200" dirty="0" smtClean="0">
              <a:solidFill>
                <a:prstClr val="black">
                  <a:lumMod val="75000"/>
                  <a:lumOff val="25000"/>
                </a:prstClr>
              </a:solidFill>
              <a:latin typeface="Gill Sans"/>
              <a:ea typeface="+mn-ea"/>
              <a:cs typeface="+mn-cs"/>
            </a:endParaRPr>
          </a:p>
          <a:p>
            <a:pPr marL="285750" indent="-285750">
              <a:buFont typeface="Wingdings" panose="05000000000000000000" pitchFamily="2" charset="2"/>
              <a:buChar char="§"/>
            </a:pPr>
            <a:r>
              <a:rPr lang="en-US" kern="1200" dirty="0" smtClean="0">
                <a:solidFill>
                  <a:prstClr val="black">
                    <a:lumMod val="75000"/>
                    <a:lumOff val="25000"/>
                  </a:prstClr>
                </a:solidFill>
                <a:latin typeface="Gill Sans"/>
                <a:ea typeface="+mn-ea"/>
                <a:cs typeface="+mn-cs"/>
              </a:rPr>
              <a:t>If </a:t>
            </a:r>
            <a:r>
              <a:rPr lang="en-US" kern="1200" dirty="0">
                <a:solidFill>
                  <a:prstClr val="black">
                    <a:lumMod val="75000"/>
                    <a:lumOff val="25000"/>
                  </a:prstClr>
                </a:solidFill>
                <a:latin typeface="Gill Sans"/>
                <a:ea typeface="+mn-ea"/>
                <a:cs typeface="+mn-cs"/>
              </a:rPr>
              <a:t>at any point you have questions or concerns, please do not hesitate to reach out.  We are </a:t>
            </a:r>
            <a:r>
              <a:rPr lang="en-US" kern="1200" dirty="0" smtClean="0">
                <a:solidFill>
                  <a:prstClr val="black">
                    <a:lumMod val="75000"/>
                    <a:lumOff val="25000"/>
                  </a:prstClr>
                </a:solidFill>
                <a:latin typeface="Gill Sans"/>
                <a:ea typeface="+mn-ea"/>
                <a:cs typeface="+mn-cs"/>
              </a:rPr>
              <a:t>   more </a:t>
            </a:r>
            <a:r>
              <a:rPr lang="en-US" kern="1200" dirty="0">
                <a:solidFill>
                  <a:prstClr val="black">
                    <a:lumMod val="75000"/>
                    <a:lumOff val="25000"/>
                  </a:prstClr>
                </a:solidFill>
                <a:latin typeface="Gill Sans"/>
                <a:ea typeface="+mn-ea"/>
                <a:cs typeface="+mn-cs"/>
              </a:rPr>
              <a:t>than happy to assist in any way that we can. </a:t>
            </a:r>
            <a:r>
              <a:rPr lang="en-US" kern="1200" dirty="0" smtClean="0">
                <a:solidFill>
                  <a:prstClr val="black">
                    <a:lumMod val="75000"/>
                    <a:lumOff val="25000"/>
                  </a:prstClr>
                </a:solidFill>
                <a:latin typeface="Gill Sans"/>
                <a:ea typeface="+mn-ea"/>
                <a:cs typeface="+mn-cs"/>
              </a:rPr>
              <a:t>Email</a:t>
            </a:r>
            <a:r>
              <a:rPr lang="en-US" kern="1200" dirty="0">
                <a:solidFill>
                  <a:prstClr val="black">
                    <a:lumMod val="75000"/>
                    <a:lumOff val="25000"/>
                  </a:prstClr>
                </a:solidFill>
                <a:latin typeface="Gill Sans"/>
                <a:ea typeface="+mn-ea"/>
                <a:cs typeface="+mn-cs"/>
              </a:rPr>
              <a:t>: </a:t>
            </a:r>
            <a:r>
              <a:rPr lang="en-US" u="sng" kern="1200" dirty="0" smtClean="0">
                <a:solidFill>
                  <a:prstClr val="black">
                    <a:lumMod val="75000"/>
                    <a:lumOff val="25000"/>
                  </a:prstClr>
                </a:solidFill>
                <a:latin typeface="Gill Sans"/>
                <a:ea typeface="+mn-ea"/>
                <a:cs typeface="+mn-cs"/>
                <a:hlinkClick r:id="rId3"/>
              </a:rPr>
              <a:t>DivRegistrar@columbus.k12.oh.us</a:t>
            </a:r>
            <a:r>
              <a:rPr lang="en-US" u="sng" kern="1200" dirty="0">
                <a:solidFill>
                  <a:prstClr val="black">
                    <a:lumMod val="75000"/>
                    <a:lumOff val="25000"/>
                  </a:prstClr>
                </a:solidFill>
                <a:latin typeface="Gill Sans"/>
                <a:ea typeface="+mn-ea"/>
                <a:cs typeface="+mn-cs"/>
              </a:rPr>
              <a:t> </a:t>
            </a:r>
            <a:r>
              <a:rPr lang="en-US" u="sng" kern="1200" dirty="0" smtClean="0">
                <a:solidFill>
                  <a:prstClr val="black">
                    <a:lumMod val="75000"/>
                    <a:lumOff val="25000"/>
                  </a:prstClr>
                </a:solidFill>
                <a:latin typeface="Gill Sans"/>
                <a:ea typeface="+mn-ea"/>
                <a:cs typeface="+mn-cs"/>
              </a:rPr>
              <a:t>    </a:t>
            </a:r>
            <a:r>
              <a:rPr lang="en-US" kern="1200" dirty="0" smtClean="0">
                <a:solidFill>
                  <a:prstClr val="black">
                    <a:lumMod val="75000"/>
                    <a:lumOff val="25000"/>
                  </a:prstClr>
                </a:solidFill>
                <a:latin typeface="Gill Sans"/>
                <a:ea typeface="+mn-ea"/>
                <a:cs typeface="+mn-cs"/>
              </a:rPr>
              <a:t>My direct contact information is email: </a:t>
            </a:r>
            <a:r>
              <a:rPr lang="en-US" kern="1200" dirty="0" smtClean="0">
                <a:solidFill>
                  <a:prstClr val="black">
                    <a:lumMod val="75000"/>
                    <a:lumOff val="25000"/>
                  </a:prstClr>
                </a:solidFill>
                <a:latin typeface="Gill Sans"/>
                <a:ea typeface="+mn-ea"/>
                <a:cs typeface="+mn-cs"/>
                <a:hlinkClick r:id="rId4"/>
              </a:rPr>
              <a:t>sdelozier@columbus.k12.oh.us</a:t>
            </a:r>
            <a:r>
              <a:rPr lang="en-US" kern="1200" dirty="0" smtClean="0">
                <a:solidFill>
                  <a:prstClr val="black">
                    <a:lumMod val="75000"/>
                    <a:lumOff val="25000"/>
                  </a:prstClr>
                </a:solidFill>
                <a:latin typeface="Gill Sans"/>
                <a:ea typeface="+mn-ea"/>
                <a:cs typeface="+mn-cs"/>
              </a:rPr>
              <a:t> Office: 380-997-7335 or you can call/text my personal cellphone: 614-266-2362.  </a:t>
            </a:r>
            <a:endParaRPr lang="en-US" kern="1200" dirty="0">
              <a:solidFill>
                <a:prstClr val="black">
                  <a:lumMod val="75000"/>
                  <a:lumOff val="25000"/>
                </a:prstClr>
              </a:solidFill>
              <a:latin typeface="Gill Sans"/>
              <a:ea typeface="+mn-ea"/>
              <a:cs typeface="+mn-cs"/>
            </a:endParaRPr>
          </a:p>
          <a:p>
            <a:pPr marL="285750" indent="-285750">
              <a:buFont typeface="Wingdings" panose="05000000000000000000" pitchFamily="2" charset="2"/>
              <a:buChar char="§"/>
            </a:pPr>
            <a:endParaRPr lang="en-US" kern="1200" dirty="0" smtClean="0">
              <a:solidFill>
                <a:prstClr val="black">
                  <a:lumMod val="75000"/>
                  <a:lumOff val="25000"/>
                </a:prstClr>
              </a:solidFill>
              <a:latin typeface="Gill Sans"/>
              <a:ea typeface="+mn-ea"/>
              <a:cs typeface="+mn-cs"/>
            </a:endParaRPr>
          </a:p>
          <a:p>
            <a:r>
              <a:rPr lang="en-US" kern="1200" dirty="0" smtClean="0">
                <a:solidFill>
                  <a:prstClr val="black">
                    <a:lumMod val="75000"/>
                    <a:lumOff val="25000"/>
                  </a:prstClr>
                </a:solidFill>
                <a:latin typeface="Gill Sans"/>
                <a:ea typeface="+mn-ea"/>
                <a:cs typeface="+mn-cs"/>
              </a:rPr>
              <a:t>No question is too big or too small.  Please ask for assistance if it is needed.  We are here to help, and understand that this is a learning process for everyone involved.</a:t>
            </a:r>
          </a:p>
          <a:p>
            <a:endParaRPr lang="en-US" kern="1200" dirty="0" smtClean="0">
              <a:solidFill>
                <a:srgbClr val="FF0000"/>
              </a:solidFill>
              <a:latin typeface="Gill Sans"/>
              <a:ea typeface="+mn-ea"/>
              <a:cs typeface="+mn-cs"/>
            </a:endParaRPr>
          </a:p>
          <a:p>
            <a:endParaRPr lang="en-US" dirty="0">
              <a:latin typeface="Gill Sans"/>
              <a:ea typeface="Gill Sans MT" charset="0"/>
              <a:cs typeface="Gill Sans MT"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smtClean="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478851"/>
            <a:ext cx="8193052" cy="3427437"/>
          </a:xfrm>
          <a:prstGeom prst="rect">
            <a:avLst/>
          </a:prstGeom>
          <a:noFill/>
          <a:ln>
            <a:noFill/>
          </a:ln>
        </p:spPr>
        <p:txBody>
          <a:bodyPr spcFirstLastPara="1" wrap="square" lIns="91425" tIns="91425" rIns="91425" bIns="91425" anchor="t" anchorCtr="0">
            <a:noAutofit/>
          </a:bodyPr>
          <a:lstStyle/>
          <a:p>
            <a:pPr defTabSz="457200">
              <a:lnSpc>
                <a:spcPct val="107000"/>
              </a:lnSpc>
              <a:spcAft>
                <a:spcPts val="800"/>
              </a:spcAft>
              <a:buClrTx/>
            </a:pPr>
            <a:r>
              <a:rPr lang="en-US" kern="1200" dirty="0">
                <a:solidFill>
                  <a:prstClr val="black">
                    <a:lumMod val="75000"/>
                    <a:lumOff val="25000"/>
                  </a:prstClr>
                </a:solidFill>
                <a:latin typeface="Gill Sans MT" panose="020B0502020104020203" pitchFamily="34" charset="0"/>
              </a:rPr>
              <a:t>If the student has graduated, or becomes inactive with the Columbus City Schools District, the cumulative record will remain with the last school of attendance. While it is no longer required to maintain records until the student is 22 years of age, it is required that those records be maintained for </a:t>
            </a:r>
            <a:r>
              <a:rPr lang="en-US" kern="1200" dirty="0" smtClean="0">
                <a:solidFill>
                  <a:prstClr val="black">
                    <a:lumMod val="75000"/>
                    <a:lumOff val="25000"/>
                  </a:prstClr>
                </a:solidFill>
                <a:latin typeface="Gill Sans MT" panose="020B0502020104020203" pitchFamily="34" charset="0"/>
              </a:rPr>
              <a:t>one </a:t>
            </a:r>
            <a:r>
              <a:rPr lang="en-US" kern="1200" dirty="0">
                <a:solidFill>
                  <a:prstClr val="black">
                    <a:lumMod val="75000"/>
                    <a:lumOff val="25000"/>
                  </a:prstClr>
                </a:solidFill>
                <a:latin typeface="Gill Sans MT" panose="020B0502020104020203" pitchFamily="34" charset="0"/>
              </a:rPr>
              <a:t>school year after the student graduates, or becomes an inactive student, before the records can be sent for digitization.</a:t>
            </a:r>
          </a:p>
          <a:p>
            <a:pPr defTabSz="457200">
              <a:lnSpc>
                <a:spcPct val="107000"/>
              </a:lnSpc>
              <a:spcAft>
                <a:spcPts val="800"/>
              </a:spcAft>
              <a:buClrTx/>
            </a:pPr>
            <a:r>
              <a:rPr lang="en-US" b="1" kern="1200" dirty="0">
                <a:solidFill>
                  <a:prstClr val="black">
                    <a:lumMod val="75000"/>
                    <a:lumOff val="25000"/>
                  </a:prstClr>
                </a:solidFill>
                <a:latin typeface="Gill Sans MT" panose="020B0502020104020203" pitchFamily="34" charset="0"/>
              </a:rPr>
              <a:t>Oldest records must be prepared and sent for digitization first. Do not send recently graduated/inactive records if there are prior years that need to be processed.</a:t>
            </a:r>
          </a:p>
          <a:p>
            <a:pPr lvl="0" defTabSz="457200">
              <a:lnSpc>
                <a:spcPct val="107000"/>
              </a:lnSpc>
              <a:spcAft>
                <a:spcPts val="800"/>
              </a:spcAft>
              <a:buClrTx/>
            </a:pPr>
            <a:r>
              <a:rPr lang="en-US" kern="1200" dirty="0">
                <a:solidFill>
                  <a:prstClr val="black"/>
                </a:solidFill>
                <a:latin typeface="Gill Sans MT" panose="020B0502020104020203" pitchFamily="34" charset="0"/>
                <a:ea typeface="Calibri" panose="020F0502020204030204" pitchFamily="34" charset="0"/>
                <a:cs typeface="Times New Roman" panose="02020603050405020304" pitchFamily="18" charset="0"/>
              </a:rPr>
              <a:t>The only items that need to be removed from the Student CUM Folder are:</a:t>
            </a:r>
          </a:p>
          <a:p>
            <a:pPr marL="342900" lvl="0" indent="-342900" defTabSz="457200">
              <a:lnSpc>
                <a:spcPct val="107000"/>
              </a:lnSpc>
              <a:buClr>
                <a:schemeClr val="tx1"/>
              </a:buClr>
              <a:buAutoNum type="arabicPeriod"/>
            </a:pPr>
            <a:r>
              <a:rPr lang="en-US" sz="1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The Student Writing Portfolio ~ To Be Shred According to Policy. </a:t>
            </a:r>
          </a:p>
          <a:p>
            <a:pPr lvl="0" defTabSz="457200">
              <a:lnSpc>
                <a:spcPct val="107000"/>
              </a:lnSpc>
              <a:buClr>
                <a:srgbClr val="70AD47"/>
              </a:buClr>
            </a:pPr>
            <a:r>
              <a:rPr lang="en-US"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        (These folders are a few different colors. A few examples are on the next slide)</a:t>
            </a:r>
            <a:endParaRPr lang="en-US" strike="sngStrike"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endParaRPr>
          </a:p>
          <a:p>
            <a:pPr lvl="0" defTabSz="457200">
              <a:lnSpc>
                <a:spcPct val="107000"/>
              </a:lnSpc>
              <a:buClr>
                <a:srgbClr val="7030A0"/>
              </a:buClr>
            </a:pPr>
            <a:r>
              <a:rPr lang="en-US" sz="1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2. </a:t>
            </a:r>
            <a:r>
              <a:rPr lang="en-US" sz="1800" kern="1200" dirty="0" smtClean="0">
                <a:solidFill>
                  <a:schemeClr val="tx1"/>
                </a:solidFill>
                <a:latin typeface="Gill Sans MT" panose="020B0502020104020203" pitchFamily="34" charset="0"/>
                <a:ea typeface="Calibri" panose="020F0502020204030204" pitchFamily="34" charset="0"/>
                <a:cs typeface="Times New Roman" panose="02020603050405020304" pitchFamily="18" charset="0"/>
              </a:rPr>
              <a:t>  Purple </a:t>
            </a:r>
            <a:r>
              <a:rPr lang="en-US" sz="1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Medical Folder ~ Give to School Nurse</a:t>
            </a:r>
          </a:p>
          <a:p>
            <a:pPr lvl="0" algn="ctr" defTabSz="457200">
              <a:lnSpc>
                <a:spcPct val="107000"/>
              </a:lnSpc>
              <a:buClr>
                <a:srgbClr val="7030A0"/>
              </a:buClr>
            </a:pPr>
            <a:r>
              <a:rPr lang="en-US" sz="2800" kern="1200" dirty="0">
                <a:solidFill>
                  <a:schemeClr val="tx1"/>
                </a:solidFill>
                <a:latin typeface="Gill Sans MT" panose="020B0502020104020203" pitchFamily="34" charset="0"/>
                <a:ea typeface="Calibri" panose="020F0502020204030204" pitchFamily="34" charset="0"/>
                <a:cs typeface="Times New Roman" panose="02020603050405020304" pitchFamily="18" charset="0"/>
              </a:rPr>
              <a:t>ALL OTHER RECORDS WILL BE DIGITIZED</a:t>
            </a: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Tree>
    <p:extLst>
      <p:ext uri="{BB962C8B-B14F-4D97-AF65-F5344CB8AC3E}">
        <p14:creationId xmlns:p14="http://schemas.microsoft.com/office/powerpoint/2010/main" val="21813513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smtClean="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583629" y="1478852"/>
            <a:ext cx="8193052" cy="3230100"/>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sz="2000"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2" name="Picture 1"/>
          <p:cNvPicPr>
            <a:picLocks noChangeAspect="1"/>
          </p:cNvPicPr>
          <p:nvPr/>
        </p:nvPicPr>
        <p:blipFill>
          <a:blip r:embed="rId5"/>
          <a:stretch>
            <a:fillRect/>
          </a:stretch>
        </p:blipFill>
        <p:spPr>
          <a:xfrm>
            <a:off x="-2250" y="1476810"/>
            <a:ext cx="9148500" cy="3429479"/>
          </a:xfrm>
          <a:prstGeom prst="rect">
            <a:avLst/>
          </a:prstGeom>
        </p:spPr>
      </p:pic>
    </p:spTree>
    <p:extLst>
      <p:ext uri="{BB962C8B-B14F-4D97-AF65-F5344CB8AC3E}">
        <p14:creationId xmlns:p14="http://schemas.microsoft.com/office/powerpoint/2010/main" val="2362343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smtClean="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478851"/>
            <a:ext cx="8193052" cy="3427437"/>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r>
              <a:rPr lang="en-US" kern="1200" dirty="0" smtClean="0">
                <a:solidFill>
                  <a:prstClr val="black"/>
                </a:solidFill>
                <a:latin typeface="Gill Sans"/>
                <a:ea typeface="Calibri" panose="020F0502020204030204" pitchFamily="34" charset="0"/>
                <a:cs typeface="Times New Roman" panose="02020603050405020304" pitchFamily="18" charset="0"/>
              </a:rPr>
              <a:t>The Student Health Information Folder, or Medical Folder, is to be removed from the Student’s CUM Folder </a:t>
            </a:r>
            <a:r>
              <a:rPr lang="en-US" kern="1200" dirty="0" smtClean="0">
                <a:solidFill>
                  <a:schemeClr val="tx1"/>
                </a:solidFill>
                <a:latin typeface="Gill Sans"/>
                <a:ea typeface="Calibri" panose="020F0502020204030204" pitchFamily="34" charset="0"/>
                <a:cs typeface="Times New Roman" panose="02020603050405020304" pitchFamily="18" charset="0"/>
              </a:rPr>
              <a:t>and provided to the School Nurse .  The Student Health Folders </a:t>
            </a:r>
            <a:r>
              <a:rPr lang="en-US" b="1" u="sng" kern="1200" dirty="0" smtClean="0">
                <a:solidFill>
                  <a:prstClr val="black"/>
                </a:solidFill>
                <a:latin typeface="Gill Sans"/>
                <a:ea typeface="Calibri" panose="020F0502020204030204" pitchFamily="34" charset="0"/>
                <a:cs typeface="Times New Roman" panose="02020603050405020304" pitchFamily="18" charset="0"/>
              </a:rPr>
              <a:t>are not to be destroyed.</a:t>
            </a:r>
            <a:endParaRPr lang="en-US" b="1" u="sng"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2" name="Picture 1"/>
          <p:cNvPicPr>
            <a:picLocks noChangeAspect="1"/>
          </p:cNvPicPr>
          <p:nvPr/>
        </p:nvPicPr>
        <p:blipFill>
          <a:blip r:embed="rId5"/>
          <a:stretch>
            <a:fillRect/>
          </a:stretch>
        </p:blipFill>
        <p:spPr>
          <a:xfrm>
            <a:off x="2963592" y="2198634"/>
            <a:ext cx="2831690" cy="2388627"/>
          </a:xfrm>
          <a:prstGeom prst="rect">
            <a:avLst/>
          </a:prstGeom>
        </p:spPr>
      </p:pic>
      <p:sp>
        <p:nvSpPr>
          <p:cNvPr id="4" name="TextBox 3"/>
          <p:cNvSpPr txBox="1"/>
          <p:nvPr/>
        </p:nvSpPr>
        <p:spPr>
          <a:xfrm>
            <a:off x="3321637" y="4638962"/>
            <a:ext cx="3118493" cy="307777"/>
          </a:xfrm>
          <a:prstGeom prst="rect">
            <a:avLst/>
          </a:prstGeom>
          <a:noFill/>
        </p:spPr>
        <p:txBody>
          <a:bodyPr wrap="square" rtlCol="0">
            <a:spAutoFit/>
          </a:bodyPr>
          <a:lstStyle/>
          <a:p>
            <a:r>
              <a:rPr lang="en-US" dirty="0" smtClean="0"/>
              <a:t>Purple Medical Folder</a:t>
            </a:r>
            <a:endParaRPr lang="en-US" dirty="0"/>
          </a:p>
        </p:txBody>
      </p:sp>
    </p:spTree>
    <p:extLst>
      <p:ext uri="{BB962C8B-B14F-4D97-AF65-F5344CB8AC3E}">
        <p14:creationId xmlns:p14="http://schemas.microsoft.com/office/powerpoint/2010/main" val="1205232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smtClean="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173390"/>
            <a:ext cx="8193052" cy="3599432"/>
          </a:xfrm>
          <a:prstGeom prst="rect">
            <a:avLst/>
          </a:prstGeom>
          <a:noFill/>
          <a:ln>
            <a:noFill/>
          </a:ln>
        </p:spPr>
        <p:txBody>
          <a:bodyPr spcFirstLastPara="1" wrap="square" lIns="91425" tIns="91425" rIns="91425" bIns="91425" anchor="t" anchorCtr="0">
            <a:noAutofit/>
          </a:bodyPr>
          <a:lstStyle/>
          <a:p>
            <a:pPr lvl="0" algn="ctr" defTabSz="457200">
              <a:lnSpc>
                <a:spcPct val="107000"/>
              </a:lnSpc>
              <a:spcAft>
                <a:spcPts val="800"/>
              </a:spcAft>
              <a:buClrTx/>
            </a:pPr>
            <a:r>
              <a:rPr lang="en-US" sz="2000" b="1" kern="1200" dirty="0" smtClean="0">
                <a:solidFill>
                  <a:schemeClr val="tx1"/>
                </a:solidFill>
                <a:latin typeface="Gill Sans MT" panose="020B0502020104020203" pitchFamily="34" charset="0"/>
                <a:ea typeface="Calibri" panose="020F0502020204030204" pitchFamily="34" charset="0"/>
                <a:cs typeface="Times New Roman" panose="02020603050405020304" pitchFamily="18" charset="0"/>
              </a:rPr>
              <a:t>Digitization Spreadsheet </a:t>
            </a:r>
          </a:p>
          <a:p>
            <a:pPr lvl="0" defTabSz="457200">
              <a:lnSpc>
                <a:spcPct val="107000"/>
              </a:lnSpc>
              <a:spcAft>
                <a:spcPts val="800"/>
              </a:spcAft>
              <a:buClrTx/>
            </a:pPr>
            <a:r>
              <a:rPr lang="en-US" kern="1200" dirty="0" smtClean="0">
                <a:solidFill>
                  <a:prstClr val="black"/>
                </a:solidFill>
                <a:latin typeface="Gill Sans MT" panose="020B0502020104020203" pitchFamily="34" charset="0"/>
                <a:ea typeface="Calibri" panose="020F0502020204030204" pitchFamily="34" charset="0"/>
                <a:cs typeface="Times New Roman" panose="02020603050405020304" pitchFamily="18" charset="0"/>
              </a:rPr>
              <a:t>The digitization spreadsheet must be used to prepare records for Digitization.</a:t>
            </a:r>
            <a:endParaRPr lang="en-US" dirty="0" smtClean="0">
              <a:latin typeface="Gill Sans MT" panose="020B0502020104020203" pitchFamily="34" charset="0"/>
            </a:endParaRPr>
          </a:p>
          <a:p>
            <a:pPr marL="342900" indent="-342900" defTabSz="457200">
              <a:lnSpc>
                <a:spcPct val="107000"/>
              </a:lnSpc>
              <a:spcAft>
                <a:spcPts val="800"/>
              </a:spcAft>
              <a:buClrTx/>
              <a:buFont typeface="Wingdings" panose="05000000000000000000" pitchFamily="2" charset="2"/>
              <a:buChar char="§"/>
            </a:pPr>
            <a:r>
              <a:rPr lang="en-US" dirty="0" smtClean="0">
                <a:latin typeface="Gill Sans MT" panose="020B0502020104020203" pitchFamily="34" charset="0"/>
              </a:rPr>
              <a:t>At </a:t>
            </a:r>
            <a:r>
              <a:rPr lang="en-US" dirty="0">
                <a:latin typeface="Gill Sans MT" panose="020B0502020104020203" pitchFamily="34" charset="0"/>
              </a:rPr>
              <a:t>the top of this spreadsheet, it asks for identifying information. Please fill in all information, except for the Carton</a:t>
            </a:r>
            <a:r>
              <a:rPr lang="en-US" dirty="0" smtClean="0">
                <a:latin typeface="Gill Sans MT" panose="020B0502020104020203" pitchFamily="34" charset="0"/>
              </a:rPr>
              <a:t>.</a:t>
            </a:r>
            <a:r>
              <a:rPr lang="en-US" dirty="0">
                <a:latin typeface="Gill Sans MT" panose="020B0502020104020203" pitchFamily="34" charset="0"/>
              </a:rPr>
              <a:t> This space may be used to notate Box 1, Box 2, etc. This is only for the benefit of School Records Personnel. This does not have to be done</a:t>
            </a:r>
            <a:r>
              <a:rPr lang="en-US" dirty="0" smtClean="0">
                <a:latin typeface="Gill Sans MT" panose="020B0502020104020203" pitchFamily="34" charset="0"/>
              </a:rPr>
              <a:t>.</a:t>
            </a:r>
          </a:p>
          <a:p>
            <a:pPr marL="342900" indent="-342900" defTabSz="457200">
              <a:lnSpc>
                <a:spcPct val="107000"/>
              </a:lnSpc>
              <a:spcAft>
                <a:spcPts val="800"/>
              </a:spcAft>
              <a:buClrTx/>
              <a:buFont typeface="Wingdings" panose="05000000000000000000" pitchFamily="2" charset="2"/>
              <a:buChar char="§"/>
            </a:pPr>
            <a:r>
              <a:rPr lang="en-US" dirty="0">
                <a:latin typeface="Gill Sans MT" panose="020B0502020104020203" pitchFamily="34" charset="0"/>
              </a:rPr>
              <a:t>Do not create a carton number from the Record Retention Database. </a:t>
            </a:r>
            <a:endParaRPr lang="en-US" dirty="0" smtClean="0">
              <a:latin typeface="Gill Sans MT" panose="020B0502020104020203" pitchFamily="34" charset="0"/>
            </a:endParaRPr>
          </a:p>
          <a:p>
            <a:pPr marL="342900" indent="-342900" defTabSz="457200">
              <a:lnSpc>
                <a:spcPct val="107000"/>
              </a:lnSpc>
              <a:spcAft>
                <a:spcPts val="800"/>
              </a:spcAft>
              <a:buClrTx/>
              <a:buFont typeface="Wingdings" panose="05000000000000000000" pitchFamily="2" charset="2"/>
              <a:buChar char="§"/>
            </a:pPr>
            <a:r>
              <a:rPr lang="en-US" dirty="0" smtClean="0">
                <a:latin typeface="Gill Sans MT" panose="020B0502020104020203" pitchFamily="34" charset="0"/>
              </a:rPr>
              <a:t>Spreadsheets </a:t>
            </a:r>
            <a:r>
              <a:rPr lang="en-US" dirty="0">
                <a:latin typeface="Gill Sans MT" panose="020B0502020104020203" pitchFamily="34" charset="0"/>
              </a:rPr>
              <a:t>may not be handwritten</a:t>
            </a:r>
            <a:r>
              <a:rPr lang="en-US" dirty="0" smtClean="0">
                <a:latin typeface="Gill Sans MT" panose="020B0502020104020203" pitchFamily="34" charset="0"/>
              </a:rPr>
              <a:t>.</a:t>
            </a:r>
          </a:p>
          <a:p>
            <a:pPr marL="342900" indent="-342900" defTabSz="457200">
              <a:lnSpc>
                <a:spcPct val="107000"/>
              </a:lnSpc>
              <a:spcAft>
                <a:spcPts val="800"/>
              </a:spcAft>
              <a:buClrTx/>
              <a:buFont typeface="Wingdings" panose="05000000000000000000" pitchFamily="2" charset="2"/>
              <a:buChar char="§"/>
            </a:pPr>
            <a:r>
              <a:rPr lang="en-US" dirty="0" smtClean="0">
                <a:latin typeface="Gill Sans MT" panose="020B0502020104020203" pitchFamily="34" charset="0"/>
              </a:rPr>
              <a:t>The </a:t>
            </a:r>
            <a:r>
              <a:rPr lang="en-US" dirty="0" smtClean="0">
                <a:solidFill>
                  <a:schemeClr val="tx1"/>
                </a:solidFill>
                <a:latin typeface="Gill Sans MT" panose="020B0502020104020203" pitchFamily="34" charset="0"/>
              </a:rPr>
              <a:t>student names on the </a:t>
            </a:r>
            <a:r>
              <a:rPr lang="en-US" dirty="0" smtClean="0">
                <a:latin typeface="Gill Sans MT" panose="020B0502020104020203" pitchFamily="34" charset="0"/>
              </a:rPr>
              <a:t>spreadsheet MUST be in the same order as the records are in the box.</a:t>
            </a:r>
          </a:p>
          <a:p>
            <a:pPr defTabSz="457200">
              <a:lnSpc>
                <a:spcPct val="107000"/>
              </a:lnSpc>
              <a:spcAft>
                <a:spcPts val="800"/>
              </a:spcAft>
              <a:buClrTx/>
            </a:pPr>
            <a:endParaRPr lang="en-US" dirty="0" smtClean="0">
              <a:latin typeface="Gill Sans"/>
            </a:endParaRPr>
          </a:p>
          <a:p>
            <a:pPr marL="342900" indent="-342900" algn="ctr" defTabSz="457200">
              <a:lnSpc>
                <a:spcPct val="107000"/>
              </a:lnSpc>
              <a:spcAft>
                <a:spcPts val="800"/>
              </a:spcAft>
              <a:buClrTx/>
              <a:buFont typeface="+mj-lt"/>
              <a:buAutoNum type="arabicPeriod"/>
            </a:pPr>
            <a:endParaRPr lang="en-US" dirty="0">
              <a:latin typeface="Gill Sans"/>
            </a:endParaRPr>
          </a:p>
          <a:p>
            <a:pPr lvl="0" algn="ctr"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8" name="TextBox 7"/>
          <p:cNvSpPr txBox="1"/>
          <p:nvPr/>
        </p:nvSpPr>
        <p:spPr>
          <a:xfrm>
            <a:off x="254782" y="3733875"/>
            <a:ext cx="4488264" cy="1169551"/>
          </a:xfrm>
          <a:prstGeom prst="rect">
            <a:avLst/>
          </a:prstGeom>
          <a:noFill/>
        </p:spPr>
        <p:txBody>
          <a:bodyPr wrap="square" rtlCol="0">
            <a:spAutoFit/>
          </a:bodyPr>
          <a:lstStyle/>
          <a:p>
            <a:r>
              <a:rPr lang="en-US" dirty="0" smtClean="0">
                <a:solidFill>
                  <a:srgbClr val="FF0000"/>
                </a:solidFill>
                <a:latin typeface="Gill Sans MT" panose="020B0502020104020203" pitchFamily="34" charset="0"/>
              </a:rPr>
              <a:t>*There is a highlighted yellow line on the sheet that is a reminder to email the completed spreadsheet to the Division of the Registrar. This line may be deleted so that lines may be added, if contents in box are more than original lines given.</a:t>
            </a:r>
            <a:endParaRPr lang="en-US" dirty="0">
              <a:solidFill>
                <a:srgbClr val="FF0000"/>
              </a:solidFill>
              <a:latin typeface="Gill Sans MT" panose="020B0502020104020203" pitchFamily="34" charset="0"/>
            </a:endParaRPr>
          </a:p>
        </p:txBody>
      </p:sp>
    </p:spTree>
    <p:extLst>
      <p:ext uri="{BB962C8B-B14F-4D97-AF65-F5344CB8AC3E}">
        <p14:creationId xmlns:p14="http://schemas.microsoft.com/office/powerpoint/2010/main" val="960786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89806" y="541675"/>
            <a:ext cx="7399932" cy="435600"/>
          </a:xfrm>
          <a:prstGeom prst="rect">
            <a:avLst/>
          </a:prstGeom>
          <a:no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3600"/>
              <a:buFont typeface="Arial"/>
              <a:buNone/>
            </a:pPr>
            <a:r>
              <a:rPr lang="en-US" sz="3200" dirty="0" smtClean="0">
                <a:solidFill>
                  <a:srgbClr val="5C1FF5"/>
                </a:solidFill>
                <a:latin typeface="Gill Sans MT" panose="020B0502020104020203" pitchFamily="34" charset="0"/>
                <a:ea typeface="Gill Sans" charset="0"/>
                <a:cs typeface="Gill Sans" charset="0"/>
                <a:sym typeface="Oswald"/>
              </a:rPr>
              <a:t>Processing Inactive Student Records for Digitization</a:t>
            </a:r>
            <a:endParaRPr sz="3200" i="0" u="none" strike="noStrike" cap="none" dirty="0">
              <a:solidFill>
                <a:srgbClr val="5C1FF5"/>
              </a:solidFill>
              <a:latin typeface="Gill Sans MT" panose="020B0502020104020203" pitchFamily="34" charset="0"/>
              <a:ea typeface="Gill Sans" charset="0"/>
              <a:cs typeface="Gill Sans" charset="0"/>
              <a:sym typeface="Oswald"/>
            </a:endParaRPr>
          </a:p>
        </p:txBody>
      </p:sp>
      <p:sp>
        <p:nvSpPr>
          <p:cNvPr id="10" name="Google Shape;180;p26"/>
          <p:cNvSpPr txBox="1"/>
          <p:nvPr/>
        </p:nvSpPr>
        <p:spPr>
          <a:xfrm>
            <a:off x="475474" y="1236843"/>
            <a:ext cx="8193052" cy="3230100"/>
          </a:xfrm>
          <a:prstGeom prst="rect">
            <a:avLst/>
          </a:prstGeom>
          <a:noFill/>
          <a:ln>
            <a:noFill/>
          </a:ln>
        </p:spPr>
        <p:txBody>
          <a:bodyPr spcFirstLastPara="1" wrap="square" lIns="91425" tIns="91425" rIns="91425" bIns="91425" anchor="t" anchorCtr="0">
            <a:noAutofit/>
          </a:bodyPr>
          <a:lstStyle/>
          <a:p>
            <a:pPr lvl="0" algn="ctr" defTabSz="457200">
              <a:lnSpc>
                <a:spcPct val="107000"/>
              </a:lnSpc>
              <a:spcAft>
                <a:spcPts val="800"/>
              </a:spcAft>
              <a:buClrTx/>
            </a:pPr>
            <a:r>
              <a:rPr lang="en-US" kern="1200" dirty="0" smtClean="0">
                <a:solidFill>
                  <a:prstClr val="black"/>
                </a:solidFill>
                <a:latin typeface="Gill Sans"/>
                <a:ea typeface="Calibri" panose="020F0502020204030204" pitchFamily="34" charset="0"/>
                <a:cs typeface="Times New Roman" panose="02020603050405020304" pitchFamily="18" charset="0"/>
              </a:rPr>
              <a:t>Digitization Spreadsheet</a:t>
            </a:r>
          </a:p>
          <a:p>
            <a:pPr lvl="0" defTabSz="457200">
              <a:lnSpc>
                <a:spcPct val="107000"/>
              </a:lnSpc>
              <a:spcAft>
                <a:spcPts val="800"/>
              </a:spcAft>
              <a:buClrTx/>
            </a:pPr>
            <a:r>
              <a:rPr lang="en-US" sz="1200" kern="1200" dirty="0" smtClean="0">
                <a:solidFill>
                  <a:prstClr val="black"/>
                </a:solidFill>
                <a:latin typeface="Gill Sans MT" panose="020B0502020104020203" pitchFamily="34" charset="0"/>
                <a:ea typeface="Calibri" panose="020F0502020204030204" pitchFamily="34" charset="0"/>
                <a:cs typeface="Times New Roman" panose="02020603050405020304" pitchFamily="18" charset="0"/>
              </a:rPr>
              <a:t>The </a:t>
            </a:r>
            <a:r>
              <a:rPr lang="en-US" sz="1200" kern="1200" dirty="0">
                <a:solidFill>
                  <a:prstClr val="black"/>
                </a:solidFill>
                <a:latin typeface="Gill Sans MT" panose="020B0502020104020203" pitchFamily="34" charset="0"/>
                <a:ea typeface="Calibri" panose="020F0502020204030204" pitchFamily="34" charset="0"/>
                <a:cs typeface="Times New Roman" panose="02020603050405020304" pitchFamily="18" charset="0"/>
              </a:rPr>
              <a:t>spreadsheet </a:t>
            </a:r>
            <a:r>
              <a:rPr lang="en-US" sz="1200" kern="1200" dirty="0" smtClean="0">
                <a:solidFill>
                  <a:prstClr val="black"/>
                </a:solidFill>
                <a:latin typeface="Gill Sans MT" panose="020B0502020104020203" pitchFamily="34" charset="0"/>
                <a:ea typeface="Calibri" panose="020F0502020204030204" pitchFamily="34" charset="0"/>
                <a:cs typeface="Times New Roman" panose="02020603050405020304" pitchFamily="18" charset="0"/>
              </a:rPr>
              <a:t>template, that </a:t>
            </a:r>
            <a:r>
              <a:rPr lang="en-US" sz="1200" kern="1200" dirty="0">
                <a:solidFill>
                  <a:prstClr val="black"/>
                </a:solidFill>
                <a:latin typeface="Gill Sans MT" panose="020B0502020104020203" pitchFamily="34" charset="0"/>
                <a:ea typeface="Calibri" panose="020F0502020204030204" pitchFamily="34" charset="0"/>
                <a:cs typeface="Times New Roman" panose="02020603050405020304" pitchFamily="18" charset="0"/>
              </a:rPr>
              <a:t>must </a:t>
            </a:r>
            <a:r>
              <a:rPr lang="en-US" sz="1200" kern="1200" dirty="0" smtClean="0">
                <a:solidFill>
                  <a:prstClr val="black"/>
                </a:solidFill>
                <a:latin typeface="Gill Sans MT" panose="020B0502020104020203" pitchFamily="34" charset="0"/>
                <a:ea typeface="Calibri" panose="020F0502020204030204" pitchFamily="34" charset="0"/>
                <a:cs typeface="Times New Roman" panose="02020603050405020304" pitchFamily="18" charset="0"/>
              </a:rPr>
              <a:t>be used, is shown here. Each box of records </a:t>
            </a:r>
            <a:r>
              <a:rPr lang="en-US" sz="1200" kern="1200" dirty="0" smtClean="0">
                <a:solidFill>
                  <a:schemeClr val="tx1"/>
                </a:solidFill>
                <a:latin typeface="Gill Sans MT" panose="020B0502020104020203" pitchFamily="34" charset="0"/>
                <a:ea typeface="Calibri" panose="020F0502020204030204" pitchFamily="34" charset="0"/>
                <a:cs typeface="Times New Roman" panose="02020603050405020304" pitchFamily="18" charset="0"/>
              </a:rPr>
              <a:t>requires its own digitization </a:t>
            </a:r>
            <a:r>
              <a:rPr lang="en-US" sz="1200" kern="1200" dirty="0" smtClean="0">
                <a:solidFill>
                  <a:prstClr val="black"/>
                </a:solidFill>
                <a:latin typeface="Gill Sans MT" panose="020B0502020104020203" pitchFamily="34" charset="0"/>
                <a:ea typeface="Calibri" panose="020F0502020204030204" pitchFamily="34" charset="0"/>
                <a:cs typeface="Times New Roman" panose="02020603050405020304" pitchFamily="18" charset="0"/>
              </a:rPr>
              <a:t>spreadsheet, listing only the contents within that box.</a:t>
            </a:r>
            <a:endParaRPr lang="en-US" strike="sngStrike" kern="1200" dirty="0" smtClean="0">
              <a:solidFill>
                <a:prstClr val="black"/>
              </a:solidFill>
              <a:latin typeface="Gill Sans MT" panose="020B0502020104020203" pitchFamily="34" charset="0"/>
              <a:ea typeface="Calibri" panose="020F0502020204030204" pitchFamily="34" charset="0"/>
              <a:cs typeface="Times New Roman" panose="02020603050405020304" pitchFamily="18" charset="0"/>
            </a:endParaRPr>
          </a:p>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pic>
        <p:nvPicPr>
          <p:cNvPr id="2" name="Picture 1"/>
          <p:cNvPicPr>
            <a:picLocks noChangeAspect="1"/>
          </p:cNvPicPr>
          <p:nvPr/>
        </p:nvPicPr>
        <p:blipFill>
          <a:blip r:embed="rId5"/>
          <a:stretch>
            <a:fillRect/>
          </a:stretch>
        </p:blipFill>
        <p:spPr>
          <a:xfrm>
            <a:off x="2701974" y="2130234"/>
            <a:ext cx="2914141" cy="2517866"/>
          </a:xfrm>
          <a:prstGeom prst="rect">
            <a:avLst/>
          </a:prstGeom>
        </p:spPr>
      </p:pic>
      <p:sp>
        <p:nvSpPr>
          <p:cNvPr id="3" name="TextBox 2"/>
          <p:cNvSpPr txBox="1"/>
          <p:nvPr/>
        </p:nvSpPr>
        <p:spPr>
          <a:xfrm>
            <a:off x="5919141" y="2004730"/>
            <a:ext cx="2821858" cy="2462213"/>
          </a:xfrm>
          <a:prstGeom prst="rect">
            <a:avLst/>
          </a:prstGeom>
          <a:noFill/>
        </p:spPr>
        <p:txBody>
          <a:bodyPr wrap="square" rtlCol="0">
            <a:spAutoFit/>
          </a:bodyPr>
          <a:lstStyle/>
          <a:p>
            <a:r>
              <a:rPr lang="en-US" dirty="0" smtClean="0">
                <a:latin typeface="Gill Sans MT" panose="020B0502020104020203" pitchFamily="34" charset="0"/>
              </a:rPr>
              <a:t>This is the “Yellow Line” mentioned on previous slide, reminding the record preparer to email the completed spreadsheet to the Division of the Registrar. </a:t>
            </a:r>
          </a:p>
          <a:p>
            <a:r>
              <a:rPr lang="en-US" dirty="0" smtClean="0">
                <a:latin typeface="Gill Sans MT" panose="020B0502020104020203" pitchFamily="34" charset="0"/>
              </a:rPr>
              <a:t>It may be deleted, or the preparer may right click and add rows above it to fit each inactive student file onto one spreadsheet. Each box must contain one spreadsheet that lists all records contained within.</a:t>
            </a:r>
            <a:endParaRPr lang="en-US" dirty="0">
              <a:latin typeface="Gill Sans MT" panose="020B0502020104020203" pitchFamily="34" charset="0"/>
            </a:endParaRPr>
          </a:p>
        </p:txBody>
      </p:sp>
      <p:sp>
        <p:nvSpPr>
          <p:cNvPr id="4" name="Left Arrow 3"/>
          <p:cNvSpPr/>
          <p:nvPr/>
        </p:nvSpPr>
        <p:spPr>
          <a:xfrm>
            <a:off x="5732207" y="4421261"/>
            <a:ext cx="1578176" cy="346845"/>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1715616" y="2127998"/>
            <a:ext cx="849563" cy="316047"/>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147022" y="2407677"/>
            <a:ext cx="2418158" cy="523220"/>
          </a:xfrm>
          <a:prstGeom prst="rect">
            <a:avLst/>
          </a:prstGeom>
          <a:noFill/>
        </p:spPr>
        <p:txBody>
          <a:bodyPr wrap="square" rtlCol="0">
            <a:spAutoFit/>
          </a:bodyPr>
          <a:lstStyle/>
          <a:p>
            <a:r>
              <a:rPr lang="en-US" dirty="0" smtClean="0">
                <a:latin typeface="Gill Sans MT" panose="020B0502020104020203" pitchFamily="34" charset="0"/>
              </a:rPr>
              <a:t>This section is school information.</a:t>
            </a:r>
            <a:endParaRPr lang="en-US" dirty="0">
              <a:latin typeface="Gill Sans MT" panose="020B0502020104020203" pitchFamily="34" charset="0"/>
            </a:endParaRPr>
          </a:p>
        </p:txBody>
      </p:sp>
      <p:sp>
        <p:nvSpPr>
          <p:cNvPr id="7" name="Right Arrow 6"/>
          <p:cNvSpPr/>
          <p:nvPr/>
        </p:nvSpPr>
        <p:spPr>
          <a:xfrm>
            <a:off x="1586770" y="3074511"/>
            <a:ext cx="1115203" cy="42347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47021" y="3454244"/>
            <a:ext cx="2418158" cy="954107"/>
          </a:xfrm>
          <a:prstGeom prst="rect">
            <a:avLst/>
          </a:prstGeom>
          <a:noFill/>
        </p:spPr>
        <p:txBody>
          <a:bodyPr wrap="square" rtlCol="0">
            <a:spAutoFit/>
          </a:bodyPr>
          <a:lstStyle/>
          <a:p>
            <a:r>
              <a:rPr lang="en-US" dirty="0" smtClean="0">
                <a:latin typeface="Gill Sans MT" panose="020B0502020104020203" pitchFamily="34" charset="0"/>
              </a:rPr>
              <a:t>This section is the inactive student information contained within the box. Please provide as much detail as available</a:t>
            </a:r>
            <a:endParaRPr lang="en-US" dirty="0">
              <a:latin typeface="Gill Sans MT" panose="020B0502020104020203" pitchFamily="34" charset="0"/>
            </a:endParaRPr>
          </a:p>
        </p:txBody>
      </p:sp>
    </p:spTree>
    <p:extLst>
      <p:ext uri="{BB962C8B-B14F-4D97-AF65-F5344CB8AC3E}">
        <p14:creationId xmlns:p14="http://schemas.microsoft.com/office/powerpoint/2010/main" val="29638616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a:t>
            </a:r>
            <a:r>
              <a:rPr lang="en-US" sz="3200" dirty="0" smtClean="0">
                <a:solidFill>
                  <a:srgbClr val="5C1FF5"/>
                </a:solidFill>
                <a:latin typeface="Gill Sans" charset="0"/>
                <a:ea typeface="Gill Sans" charset="0"/>
                <a:cs typeface="Gill Sans" charset="0"/>
                <a:sym typeface="Oswald"/>
              </a:rPr>
              <a:t>Digitization</a:t>
            </a:r>
            <a:endParaRPr lang="en-US" sz="3200" dirty="0">
              <a:solidFill>
                <a:srgbClr val="5C1FF5"/>
              </a:solidFill>
              <a:latin typeface="Gill Sans" charset="0"/>
              <a:ea typeface="Gill Sans" charset="0"/>
              <a:cs typeface="Gill Sans" charset="0"/>
              <a:sym typeface="Oswald"/>
            </a:endParaRP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3" name="Title 2"/>
          <p:cNvSpPr>
            <a:spLocks noGrp="1"/>
          </p:cNvSpPr>
          <p:nvPr>
            <p:ph type="title"/>
          </p:nvPr>
        </p:nvSpPr>
        <p:spPr/>
        <p:txBody>
          <a:bodyPr/>
          <a:lstStyle/>
          <a:p>
            <a:r>
              <a:rPr lang="en-US" dirty="0">
                <a:solidFill>
                  <a:schemeClr val="bg1">
                    <a:lumMod val="95000"/>
                  </a:schemeClr>
                </a:solidFill>
              </a:rPr>
              <a:t>.</a:t>
            </a:r>
          </a:p>
        </p:txBody>
      </p:sp>
      <p:sp>
        <p:nvSpPr>
          <p:cNvPr id="4" name="Text Placeholder 3"/>
          <p:cNvSpPr>
            <a:spLocks noGrp="1"/>
          </p:cNvSpPr>
          <p:nvPr>
            <p:ph type="body" idx="1"/>
          </p:nvPr>
        </p:nvSpPr>
        <p:spPr>
          <a:xfrm>
            <a:off x="311700" y="1431893"/>
            <a:ext cx="3999900" cy="3136981"/>
          </a:xfrm>
        </p:spPr>
        <p:txBody>
          <a:bodyPr/>
          <a:lstStyle/>
          <a:p>
            <a:pPr marL="139700" indent="0">
              <a:buNone/>
            </a:pPr>
            <a:r>
              <a:rPr lang="en-US" sz="1800" dirty="0">
                <a:solidFill>
                  <a:srgbClr val="5C1FF5"/>
                </a:solidFill>
                <a:latin typeface="Gill Sans MT" panose="020B0502020104020203" pitchFamily="34" charset="0"/>
              </a:rPr>
              <a:t>Step 1</a:t>
            </a:r>
          </a:p>
          <a:p>
            <a:r>
              <a:rPr lang="en-US" dirty="0">
                <a:latin typeface="Gill Sans MT" panose="020B0502020104020203" pitchFamily="34" charset="0"/>
              </a:rPr>
              <a:t>If not already done, please write the student’s birth year in the upper right corner of the cum folder, in bold permanent marker (i.e. birth year of 1996 would be written as 96)</a:t>
            </a:r>
          </a:p>
          <a:p>
            <a:endParaRPr lang="en-US" dirty="0"/>
          </a:p>
        </p:txBody>
      </p:sp>
      <p:sp>
        <p:nvSpPr>
          <p:cNvPr id="5" name="Text Placeholder 4"/>
          <p:cNvSpPr>
            <a:spLocks noGrp="1"/>
          </p:cNvSpPr>
          <p:nvPr>
            <p:ph type="body" idx="2"/>
          </p:nvPr>
        </p:nvSpPr>
        <p:spPr>
          <a:xfrm>
            <a:off x="4419600" y="1376631"/>
            <a:ext cx="4412700" cy="3192244"/>
          </a:xfrm>
        </p:spPr>
        <p:txBody>
          <a:bodyPr/>
          <a:lstStyle/>
          <a:p>
            <a:pPr marL="139700" lvl="0" indent="0">
              <a:buClr>
                <a:srgbClr val="595959"/>
              </a:buClr>
              <a:buNone/>
            </a:pPr>
            <a:r>
              <a:rPr lang="en-US" sz="1800" dirty="0">
                <a:solidFill>
                  <a:srgbClr val="5C1FF5"/>
                </a:solidFill>
                <a:latin typeface="Gill Sans MT" panose="020B0502020104020203" pitchFamily="34" charset="0"/>
              </a:rPr>
              <a:t>Step 2</a:t>
            </a:r>
          </a:p>
          <a:p>
            <a:pPr lvl="0">
              <a:buClr>
                <a:srgbClr val="595959"/>
              </a:buClr>
            </a:pPr>
            <a:r>
              <a:rPr lang="en-US" dirty="0">
                <a:solidFill>
                  <a:srgbClr val="595959"/>
                </a:solidFill>
                <a:latin typeface="Gill Sans MT" panose="020B0502020104020203" pitchFamily="34" charset="0"/>
              </a:rPr>
              <a:t>Separate the student cum folder by birth year and put them in alphabetical order. Records then need placed in to a Banker’s Box.</a:t>
            </a:r>
          </a:p>
          <a:p>
            <a:pPr marL="139700" lvl="0" indent="0">
              <a:buClr>
                <a:srgbClr val="595959"/>
              </a:buClr>
              <a:buNone/>
            </a:pPr>
            <a:endParaRPr lang="en-US" dirty="0" smtClean="0">
              <a:solidFill>
                <a:srgbClr val="20923B"/>
              </a:solidFill>
              <a:latin typeface="Gill Sans MT" panose="020B0502020104020203" pitchFamily="34" charset="0"/>
            </a:endParaRPr>
          </a:p>
          <a:p>
            <a:pPr marL="139700" lvl="0" indent="0">
              <a:buClr>
                <a:srgbClr val="595959"/>
              </a:buClr>
              <a:buNone/>
            </a:pPr>
            <a:r>
              <a:rPr lang="en-US" dirty="0" smtClean="0">
                <a:solidFill>
                  <a:srgbClr val="20923B"/>
                </a:solidFill>
                <a:latin typeface="Gill Sans MT" panose="020B0502020104020203" pitchFamily="34" charset="0"/>
              </a:rPr>
              <a:t>*</a:t>
            </a:r>
            <a:r>
              <a:rPr lang="en-US" dirty="0">
                <a:solidFill>
                  <a:srgbClr val="20923B"/>
                </a:solidFill>
                <a:latin typeface="Gill Sans MT" panose="020B0502020104020203" pitchFamily="34" charset="0"/>
              </a:rPr>
              <a:t>Bankers Boxes are required for records to be accepted. They can be ordered from Friends, item # FEL0065901. The box dimensions are 25 ¼ x 13 x 10 ¼ </a:t>
            </a:r>
          </a:p>
          <a:p>
            <a:pPr marL="139700" lvl="0" indent="0">
              <a:buClr>
                <a:srgbClr val="595959"/>
              </a:buClr>
              <a:buNone/>
            </a:pPr>
            <a:r>
              <a:rPr lang="en-US" sz="1200" b="1" dirty="0">
                <a:solidFill>
                  <a:srgbClr val="20923B"/>
                </a:solidFill>
                <a:latin typeface="Gill Sans MT" panose="020B0502020104020203" pitchFamily="34" charset="0"/>
              </a:rPr>
              <a:t>(</a:t>
            </a:r>
            <a:r>
              <a:rPr lang="en-US" sz="1200" dirty="0" smtClean="0">
                <a:solidFill>
                  <a:srgbClr val="20923B"/>
                </a:solidFill>
                <a:latin typeface="Gill Sans MT" panose="020B0502020104020203" pitchFamily="34" charset="0"/>
              </a:rPr>
              <a:t>If you have boxes that are another brand of comparable size, with removable lids, those will be acceptable.)</a:t>
            </a:r>
            <a:endParaRPr lang="en-US" sz="1200" b="1" dirty="0" smtClean="0">
              <a:solidFill>
                <a:srgbClr val="20923B"/>
              </a:solidFill>
              <a:latin typeface="Gill Sans MT" panose="020B0502020104020203" pitchFamily="34" charset="0"/>
            </a:endParaRPr>
          </a:p>
          <a:p>
            <a:pPr marL="139700" lvl="0" indent="0">
              <a:buClr>
                <a:srgbClr val="595959"/>
              </a:buClr>
              <a:buNone/>
            </a:pPr>
            <a:endParaRPr lang="en-US" b="1" dirty="0" smtClean="0">
              <a:solidFill>
                <a:srgbClr val="595959"/>
              </a:solidFill>
              <a:latin typeface="Gill Sans MT" panose="020B0502020104020203" pitchFamily="34" charset="0"/>
            </a:endParaRPr>
          </a:p>
          <a:p>
            <a:pPr marL="139700" lvl="0" indent="0">
              <a:buClr>
                <a:srgbClr val="595959"/>
              </a:buClr>
              <a:buNone/>
            </a:pPr>
            <a:r>
              <a:rPr lang="en-US" b="1" dirty="0" smtClean="0">
                <a:solidFill>
                  <a:srgbClr val="FF0000"/>
                </a:solidFill>
                <a:latin typeface="Gill Sans MT" panose="020B0502020104020203" pitchFamily="34" charset="0"/>
              </a:rPr>
              <a:t>Records </a:t>
            </a:r>
            <a:r>
              <a:rPr lang="en-US" b="1" dirty="0">
                <a:solidFill>
                  <a:srgbClr val="FF0000"/>
                </a:solidFill>
                <a:latin typeface="Gill Sans MT" panose="020B0502020104020203" pitchFamily="34" charset="0"/>
              </a:rPr>
              <a:t>sent in any other box will be returned for correction.</a:t>
            </a:r>
          </a:p>
          <a:p>
            <a:endParaRPr lang="en-US" dirty="0"/>
          </a:p>
        </p:txBody>
      </p:sp>
      <p:pic>
        <p:nvPicPr>
          <p:cNvPr id="13" name="Picture 1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66824" y="2958090"/>
            <a:ext cx="1689652" cy="1691566"/>
          </a:xfrm>
          <a:prstGeom prst="rect">
            <a:avLst/>
          </a:prstGeom>
        </p:spPr>
      </p:pic>
    </p:spTree>
    <p:extLst>
      <p:ext uri="{BB962C8B-B14F-4D97-AF65-F5344CB8AC3E}">
        <p14:creationId xmlns:p14="http://schemas.microsoft.com/office/powerpoint/2010/main" val="2367536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cxnSp>
        <p:nvCxnSpPr>
          <p:cNvPr id="116" name="Google Shape;116;p20"/>
          <p:cNvCxnSpPr/>
          <p:nvPr/>
        </p:nvCxnSpPr>
        <p:spPr>
          <a:xfrm>
            <a:off x="6960088" y="272400"/>
            <a:ext cx="936000" cy="0"/>
          </a:xfrm>
          <a:prstGeom prst="straightConnector1">
            <a:avLst/>
          </a:prstGeom>
          <a:noFill/>
          <a:ln w="76200" cap="flat" cmpd="sng">
            <a:solidFill>
              <a:srgbClr val="C00000"/>
            </a:solidFill>
            <a:prstDash val="solid"/>
            <a:round/>
            <a:headEnd type="none" w="sm" len="sm"/>
            <a:tailEnd type="none" w="sm" len="sm"/>
          </a:ln>
        </p:spPr>
      </p:cxnSp>
      <p:cxnSp>
        <p:nvCxnSpPr>
          <p:cNvPr id="117" name="Google Shape;117;p20"/>
          <p:cNvCxnSpPr/>
          <p:nvPr/>
        </p:nvCxnSpPr>
        <p:spPr>
          <a:xfrm>
            <a:off x="7953738" y="272400"/>
            <a:ext cx="936000" cy="0"/>
          </a:xfrm>
          <a:prstGeom prst="straightConnector1">
            <a:avLst/>
          </a:prstGeom>
          <a:noFill/>
          <a:ln w="76200" cap="flat" cmpd="sng">
            <a:solidFill>
              <a:srgbClr val="0070C0"/>
            </a:solidFill>
            <a:prstDash val="solid"/>
            <a:round/>
            <a:headEnd type="none" w="sm" len="sm"/>
            <a:tailEnd type="none" w="sm" len="sm"/>
          </a:ln>
        </p:spPr>
      </p:cxnSp>
      <p:sp>
        <p:nvSpPr>
          <p:cNvPr id="118" name="Google Shape;118;p20"/>
          <p:cNvSpPr txBox="1"/>
          <p:nvPr/>
        </p:nvSpPr>
        <p:spPr>
          <a:xfrm>
            <a:off x="1404346" y="492428"/>
            <a:ext cx="7399932" cy="939465"/>
          </a:xfrm>
          <a:prstGeom prst="rect">
            <a:avLst/>
          </a:prstGeom>
          <a:noFill/>
          <a:ln>
            <a:noFill/>
          </a:ln>
        </p:spPr>
        <p:txBody>
          <a:bodyPr spcFirstLastPara="1" wrap="square" lIns="91425" tIns="91425" rIns="91425" bIns="91425" anchor="ctr" anchorCtr="0">
            <a:noAutofit/>
          </a:bodyPr>
          <a:lstStyle/>
          <a:p>
            <a:pPr lvl="0">
              <a:buSzPts val="3600"/>
            </a:pPr>
            <a:r>
              <a:rPr lang="en-US" sz="3200" dirty="0">
                <a:solidFill>
                  <a:srgbClr val="5C1FF5"/>
                </a:solidFill>
                <a:latin typeface="Gill Sans" charset="0"/>
                <a:ea typeface="Gill Sans" charset="0"/>
                <a:cs typeface="Gill Sans" charset="0"/>
                <a:sym typeface="Oswald"/>
              </a:rPr>
              <a:t>Processing Inactive Student Records for </a:t>
            </a:r>
            <a:r>
              <a:rPr lang="en-US" sz="3200" dirty="0" smtClean="0">
                <a:solidFill>
                  <a:srgbClr val="5C1FF5"/>
                </a:solidFill>
                <a:latin typeface="Gill Sans" charset="0"/>
                <a:ea typeface="Gill Sans" charset="0"/>
                <a:cs typeface="Gill Sans" charset="0"/>
                <a:sym typeface="Oswald"/>
              </a:rPr>
              <a:t>Digitization</a:t>
            </a:r>
            <a:endParaRPr lang="en-US" sz="3200" dirty="0">
              <a:solidFill>
                <a:srgbClr val="5C1FF5"/>
              </a:solidFill>
              <a:latin typeface="Gill Sans" charset="0"/>
              <a:ea typeface="Gill Sans" charset="0"/>
              <a:cs typeface="Gill Sans" charset="0"/>
              <a:sym typeface="Oswald"/>
            </a:endParaRPr>
          </a:p>
        </p:txBody>
      </p:sp>
      <p:sp>
        <p:nvSpPr>
          <p:cNvPr id="10" name="Google Shape;180;p26"/>
          <p:cNvSpPr txBox="1"/>
          <p:nvPr/>
        </p:nvSpPr>
        <p:spPr>
          <a:xfrm>
            <a:off x="475474" y="1730476"/>
            <a:ext cx="8193052" cy="2978475"/>
          </a:xfrm>
          <a:prstGeom prst="rect">
            <a:avLst/>
          </a:prstGeom>
          <a:noFill/>
          <a:ln>
            <a:noFill/>
          </a:ln>
        </p:spPr>
        <p:txBody>
          <a:bodyPr spcFirstLastPara="1" wrap="square" lIns="91425" tIns="91425" rIns="91425" bIns="91425" anchor="t" anchorCtr="0">
            <a:noAutofit/>
          </a:bodyPr>
          <a:lstStyle/>
          <a:p>
            <a:pPr lvl="0" defTabSz="457200">
              <a:lnSpc>
                <a:spcPct val="107000"/>
              </a:lnSpc>
              <a:spcAft>
                <a:spcPts val="800"/>
              </a:spcAft>
              <a:buClrTx/>
            </a:pPr>
            <a:endParaRPr lang="en-US" kern="1200" dirty="0">
              <a:solidFill>
                <a:prstClr val="black"/>
              </a:solidFill>
              <a:latin typeface="Gill Sans"/>
              <a:ea typeface="Calibri" panose="020F0502020204030204" pitchFamily="34" charset="0"/>
              <a:cs typeface="Times New Roman" panose="02020603050405020304" pitchFamily="18" charset="0"/>
            </a:endParaRPr>
          </a:p>
        </p:txBody>
      </p:sp>
      <p:cxnSp>
        <p:nvCxnSpPr>
          <p:cNvPr id="9" name="Google Shape;115;p20"/>
          <p:cNvCxnSpPr/>
          <p:nvPr/>
        </p:nvCxnSpPr>
        <p:spPr>
          <a:xfrm>
            <a:off x="-2250" y="5034030"/>
            <a:ext cx="9148500" cy="0"/>
          </a:xfrm>
          <a:prstGeom prst="straightConnector1">
            <a:avLst/>
          </a:prstGeom>
          <a:noFill/>
          <a:ln w="228600" cap="flat" cmpd="sng">
            <a:solidFill>
              <a:srgbClr val="C00000"/>
            </a:solidFill>
            <a:prstDash val="solid"/>
            <a:round/>
            <a:headEnd type="none" w="sm" len="sm"/>
            <a:tailEnd type="none" w="sm" len="sm"/>
          </a:ln>
        </p:spPr>
      </p:cxn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20067" y="4906289"/>
            <a:ext cx="2991592" cy="255482"/>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7021" y="86120"/>
            <a:ext cx="1257325" cy="1264991"/>
          </a:xfrm>
          <a:prstGeom prst="rect">
            <a:avLst/>
          </a:prstGeom>
        </p:spPr>
      </p:pic>
      <p:sp>
        <p:nvSpPr>
          <p:cNvPr id="2" name="Title 1"/>
          <p:cNvSpPr>
            <a:spLocks noGrp="1"/>
          </p:cNvSpPr>
          <p:nvPr>
            <p:ph type="title"/>
          </p:nvPr>
        </p:nvSpPr>
        <p:spPr/>
        <p:txBody>
          <a:bodyPr/>
          <a:lstStyle/>
          <a:p>
            <a:r>
              <a:rPr lang="en-US" dirty="0" smtClean="0">
                <a:solidFill>
                  <a:schemeClr val="bg1">
                    <a:lumMod val="95000"/>
                  </a:schemeClr>
                </a:solidFill>
              </a:rPr>
              <a:t>.</a:t>
            </a:r>
            <a:endParaRPr lang="en-US" dirty="0">
              <a:solidFill>
                <a:schemeClr val="bg1">
                  <a:lumMod val="95000"/>
                </a:schemeClr>
              </a:solidFill>
            </a:endParaRPr>
          </a:p>
        </p:txBody>
      </p:sp>
      <p:sp>
        <p:nvSpPr>
          <p:cNvPr id="3" name="Text Placeholder 2"/>
          <p:cNvSpPr>
            <a:spLocks noGrp="1"/>
          </p:cNvSpPr>
          <p:nvPr>
            <p:ph type="body" idx="1"/>
          </p:nvPr>
        </p:nvSpPr>
        <p:spPr>
          <a:xfrm>
            <a:off x="311700" y="1431893"/>
            <a:ext cx="3999900" cy="3136982"/>
          </a:xfrm>
        </p:spPr>
        <p:txBody>
          <a:bodyPr/>
          <a:lstStyle/>
          <a:p>
            <a:pPr marL="139700" lvl="0" indent="0">
              <a:buClr>
                <a:srgbClr val="595959"/>
              </a:buClr>
              <a:buNone/>
            </a:pPr>
            <a:r>
              <a:rPr lang="en-US" sz="1800" dirty="0">
                <a:solidFill>
                  <a:srgbClr val="5C1FF5"/>
                </a:solidFill>
                <a:latin typeface="Gill Sans MT" panose="020B0502020104020203" pitchFamily="34" charset="0"/>
              </a:rPr>
              <a:t>Step 3</a:t>
            </a:r>
          </a:p>
          <a:p>
            <a:pPr lvl="0">
              <a:buClr>
                <a:srgbClr val="595959"/>
              </a:buClr>
            </a:pPr>
            <a:r>
              <a:rPr lang="en-US" dirty="0">
                <a:solidFill>
                  <a:srgbClr val="595959"/>
                </a:solidFill>
                <a:latin typeface="Gill Sans MT" panose="020B0502020104020203" pitchFamily="34" charset="0"/>
              </a:rPr>
              <a:t>Once All of the students are in alphabetical order, by birth year, create the spreadsheet using the template provided to you. The required template can be found in the schools shared folder under Digitization, or on the Infinite Campus Dashboard under</a:t>
            </a:r>
          </a:p>
          <a:p>
            <a:pPr marL="139700" lvl="0" indent="0">
              <a:buClr>
                <a:srgbClr val="595959"/>
              </a:buClr>
              <a:buNone/>
            </a:pPr>
            <a:r>
              <a:rPr lang="en-US" dirty="0">
                <a:solidFill>
                  <a:srgbClr val="595959"/>
                </a:solidFill>
                <a:latin typeface="Gill Sans MT" panose="020B0502020104020203" pitchFamily="34" charset="0"/>
              </a:rPr>
              <a:t>     </a:t>
            </a:r>
            <a:r>
              <a:rPr lang="en-US" dirty="0" smtClean="0">
                <a:solidFill>
                  <a:srgbClr val="595959"/>
                </a:solidFill>
                <a:latin typeface="Gill Sans MT" panose="020B0502020104020203" pitchFamily="34" charset="0"/>
              </a:rPr>
              <a:t>  Records&gt;Digitization</a:t>
            </a:r>
            <a:endParaRPr lang="en-US" dirty="0">
              <a:solidFill>
                <a:srgbClr val="595959"/>
              </a:solidFill>
              <a:latin typeface="Gill Sans MT" panose="020B0502020104020203" pitchFamily="34" charset="0"/>
            </a:endParaRPr>
          </a:p>
          <a:p>
            <a:pPr marL="139700" lvl="0" indent="0">
              <a:buClr>
                <a:srgbClr val="595959"/>
              </a:buClr>
              <a:buNone/>
            </a:pPr>
            <a:endParaRPr lang="en-US" dirty="0">
              <a:solidFill>
                <a:srgbClr val="595959"/>
              </a:solidFill>
              <a:latin typeface="Gill Sans MT" panose="020B0502020104020203" pitchFamily="34" charset="0"/>
            </a:endParaRPr>
          </a:p>
          <a:p>
            <a:pPr marL="139700" lvl="0" indent="0">
              <a:buClr>
                <a:srgbClr val="595959"/>
              </a:buClr>
              <a:buNone/>
            </a:pPr>
            <a:r>
              <a:rPr lang="en-US" dirty="0">
                <a:solidFill>
                  <a:srgbClr val="FF0000"/>
                </a:solidFill>
                <a:latin typeface="Gill Sans MT" panose="020B0502020104020203" pitchFamily="34" charset="0"/>
              </a:rPr>
              <a:t>*If accessing from Infinite Campus Dashboard be sure to download a copy, and not print from the preview page, to ensure you have the accurate layout of the document.</a:t>
            </a:r>
          </a:p>
          <a:p>
            <a:endParaRPr lang="en-US" dirty="0"/>
          </a:p>
        </p:txBody>
      </p:sp>
      <p:sp>
        <p:nvSpPr>
          <p:cNvPr id="4" name="Text Placeholder 3"/>
          <p:cNvSpPr>
            <a:spLocks noGrp="1"/>
          </p:cNvSpPr>
          <p:nvPr>
            <p:ph type="body" idx="2"/>
          </p:nvPr>
        </p:nvSpPr>
        <p:spPr>
          <a:xfrm>
            <a:off x="4832400" y="1351111"/>
            <a:ext cx="3999900" cy="3217763"/>
          </a:xfrm>
        </p:spPr>
        <p:txBody>
          <a:bodyPr/>
          <a:lstStyle/>
          <a:p>
            <a:pPr marL="139700" lvl="0" indent="0">
              <a:buClr>
                <a:srgbClr val="595959"/>
              </a:buClr>
              <a:buNone/>
            </a:pPr>
            <a:r>
              <a:rPr lang="en-US" sz="1800" dirty="0">
                <a:solidFill>
                  <a:srgbClr val="5C1FF5"/>
                </a:solidFill>
                <a:latin typeface="Gill Sans MT" panose="020B0502020104020203" pitchFamily="34" charset="0"/>
              </a:rPr>
              <a:t>Step 4</a:t>
            </a:r>
          </a:p>
          <a:p>
            <a:pPr lvl="0">
              <a:buClr>
                <a:srgbClr val="595959"/>
              </a:buClr>
            </a:pPr>
            <a:r>
              <a:rPr lang="en-US" dirty="0">
                <a:solidFill>
                  <a:srgbClr val="595959"/>
                </a:solidFill>
                <a:latin typeface="Gill Sans MT" panose="020B0502020104020203" pitchFamily="34" charset="0"/>
              </a:rPr>
              <a:t>At the top of the spreadsheet, enter the following information: School Name, Person Preparing Records, Telephone Number, and Date the records were processed.  </a:t>
            </a:r>
          </a:p>
          <a:p>
            <a:pPr lvl="0">
              <a:buClr>
                <a:srgbClr val="595959"/>
              </a:buClr>
            </a:pPr>
            <a:r>
              <a:rPr lang="en-US" dirty="0">
                <a:solidFill>
                  <a:srgbClr val="595959"/>
                </a:solidFill>
                <a:latin typeface="Gill Sans MT" panose="020B0502020104020203" pitchFamily="34" charset="0"/>
              </a:rPr>
              <a:t>Record Preparer may use the Carton section to notate the number of boxes (i.e. Box 1) but this is not required.</a:t>
            </a:r>
          </a:p>
          <a:p>
            <a:pPr lvl="0">
              <a:buClr>
                <a:srgbClr val="595959"/>
              </a:buClr>
            </a:pPr>
            <a:r>
              <a:rPr lang="en-US" dirty="0">
                <a:solidFill>
                  <a:srgbClr val="595959"/>
                </a:solidFill>
                <a:latin typeface="Gill Sans MT" panose="020B0502020104020203" pitchFamily="34" charset="0"/>
              </a:rPr>
              <a:t>The Carton Portion of the Spreadsheet is for Digitization use.</a:t>
            </a:r>
          </a:p>
          <a:p>
            <a:pPr marL="139700" lvl="0" indent="0">
              <a:buClr>
                <a:srgbClr val="595959"/>
              </a:buClr>
              <a:buNone/>
            </a:pPr>
            <a:r>
              <a:rPr lang="en-US" dirty="0">
                <a:solidFill>
                  <a:srgbClr val="FF0000"/>
                </a:solidFill>
                <a:latin typeface="Gill Sans MT" panose="020B0502020104020203" pitchFamily="34" charset="0"/>
              </a:rPr>
              <a:t>*Do Not Create a Carton Number by           Creating a Record Retention</a:t>
            </a:r>
          </a:p>
          <a:p>
            <a:endParaRPr lang="en-US" dirty="0"/>
          </a:p>
        </p:txBody>
      </p:sp>
    </p:spTree>
    <p:extLst>
      <p:ext uri="{BB962C8B-B14F-4D97-AF65-F5344CB8AC3E}">
        <p14:creationId xmlns:p14="http://schemas.microsoft.com/office/powerpoint/2010/main" val="2392096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2296</TotalTime>
  <Words>1790</Words>
  <Application>Microsoft Office PowerPoint</Application>
  <PresentationFormat>On-screen Show (16:9)</PresentationFormat>
  <Paragraphs>113</Paragraphs>
  <Slides>14</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14</vt:i4>
      </vt:variant>
    </vt:vector>
  </HeadingPairs>
  <TitlesOfParts>
    <vt:vector size="23" baseType="lpstr">
      <vt:lpstr>Arial</vt:lpstr>
      <vt:lpstr>Calibri</vt:lpstr>
      <vt:lpstr>Gill Sans</vt:lpstr>
      <vt:lpstr>Gill Sans MT</vt:lpstr>
      <vt:lpstr>Oswald</vt:lpstr>
      <vt:lpstr>Quattrocento Sans</vt:lpstr>
      <vt:lpstr>Times New Roman</vt:lpstr>
      <vt:lpstr>Wingdings</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vt:lpstr>
      <vt:lpstr>.</vt:lpstr>
      <vt:lpstr>.</vt:lpstr>
      <vt:lpstr>.</vt:lpstr>
      <vt:lpstr>.</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D Anderson</dc:creator>
  <cp:lastModifiedBy>Tonya L Freeman</cp:lastModifiedBy>
  <cp:revision>92</cp:revision>
  <cp:lastPrinted>2021-07-13T15:07:06Z</cp:lastPrinted>
  <dcterms:modified xsi:type="dcterms:W3CDTF">2021-07-13T18:40:14Z</dcterms:modified>
</cp:coreProperties>
</file>