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4" name="Charisse Austin"/>
  <p:cmAuthor clrIdx="1" id="1" initials="" lastIdx="5" name="Amber Berna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9-06T18:59:07.136">
    <p:pos x="6000" y="0"/>
    <p:text>This is the document I used.  I'm going to see if I can find the document that I used for the principal presentation.</p:text>
  </p:cm>
  <p:cm authorId="1" idx="1" dt="2018-09-06T18:57:10.161">
    <p:pos x="6000" y="100"/>
    <p:text>_Marked as resolved_</p:text>
  </p:cm>
  <p:cm authorId="1" idx="2" dt="2018-09-06T18:59:07.136">
    <p:pos x="6000" y="200"/>
    <p:text>_Re-opened_
This is the most up to date that I have. I need to change a couple screen shots with the newest version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9-08T19:11:20.345">
    <p:pos x="348" y="3158"/>
    <p:text>This is a question that continues to come up, how do we know where students fall.  Should we have a screen shot of the chart that we use to determine this information?</p:text>
  </p:cm>
  <p:cm authorId="1" idx="3" dt="2018-09-06T19:00:41.491">
    <p:pos x="348" y="3258"/>
    <p:text>This will all be based on MAP, do we have something that just shows that, or should we just screen shot the chart that shows all of it?</p:text>
  </p:cm>
  <p:cm authorId="1" idx="4" dt="2018-09-08T16:33:05.153">
    <p:pos x="348" y="3358"/>
    <p:text>The red/yellow/green chart that I am finding only has reading levels on it. Did we make one with MAP scores? If we did, we will need to update it with the new numbers from NWEA. If we didn't, I guess we'll need to make one?</p:text>
  </p:cm>
  <p:cm authorId="0" idx="3" dt="2018-09-08T19:11:20.345">
    <p:pos x="348" y="3458"/>
    <p:text>Does MAP already have a chart like this or do you think we could use the chart that was sent on Friday?</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8-09-06T19:03:04.945">
    <p:pos x="6000" y="0"/>
    <p:text>I had one comment on a slide.  Everything else looks good.  Do you have a sample good and weak RIMP for the new form?</p:text>
  </p:cm>
  <p:cm authorId="1" idx="5" dt="2018-09-06T19:03:04.945">
    <p:pos x="6000" y="100"/>
    <p:text>She wants 3 samples: one with i-Ready, one with DRA2, one with BAS. She doesn't want me to put more than one type of benchmark data on a RIMP... we don't want to make them think they HAVE to do DRA2/BAS if they are doing i-Ready.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lstStyle>
            <a:lvl1pPr indent="-228600" lvl="0" marL="4572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228600" lvl="3" marL="18288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4pPr>
            <a:lvl5pPr indent="-228600" lvl="4" marL="22860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5pPr>
            <a:lvl6pPr indent="-228600" lvl="5" marL="27432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6pPr>
            <a:lvl7pPr indent="-228600" lvl="6" marL="32004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7pPr>
            <a:lvl8pPr indent="-228600" lvl="7" marL="36576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8pPr>
            <a:lvl9pPr indent="-228600" lvl="8" marL="4114800" marR="0" rtl="0" algn="l">
              <a:lnSpc>
                <a:spcPct val="125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4:notes"/>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Font typeface="Arial"/>
              <a:buNone/>
            </a:pPr>
            <a:r>
              <a:rPr lang="en-US" sz="1400"/>
              <a:t>Today, we’ll discuss Ohio’s Third Grade Reading Guarantee requirements and expectations for creating a Reading Improvement and Monitoring Plan.</a:t>
            </a:r>
            <a:endParaRPr b="0" i="0" sz="1400" u="none" cap="none" strike="noStrike">
              <a:solidFill>
                <a:schemeClr val="dk1"/>
              </a:solidFill>
              <a:latin typeface="Arial"/>
              <a:ea typeface="Arial"/>
              <a:cs typeface="Arial"/>
              <a:sym typeface="Arial"/>
            </a:endParaRPr>
          </a:p>
        </p:txBody>
      </p:sp>
      <p:sp>
        <p:nvSpPr>
          <p:cNvPr id="62" name="Google Shape;6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03eca4f43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g403eca4f43_0_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These fields will not pre-populate, but must be completed before the document can be saved in Infinite Campus. A “yes” response to any of these signals that additional information regarding the student can be found in Infinite Campus or in the student’s cummulative records.</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2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The remainder of the document will need to be completed by the teacher.  It is also important to note that parents should be a part of the creation of the RIMP</a:t>
            </a:r>
            <a:endParaRPr b="0" i="0" sz="1400" u="none" cap="none" strike="noStrike">
              <a:solidFill>
                <a:schemeClr val="dk1"/>
              </a:solidFill>
              <a:latin typeface="Arial"/>
              <a:ea typeface="Arial"/>
              <a:cs typeface="Arial"/>
              <a:sym typeface="Arial"/>
            </a:endParaRPr>
          </a:p>
        </p:txBody>
      </p:sp>
      <p:sp>
        <p:nvSpPr>
          <p:cNvPr id="194" name="Google Shape;19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3e6c3a37b6_0_1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Font typeface="Arial"/>
              <a:buNone/>
            </a:pPr>
            <a:r>
              <a:rPr lang="en-US" sz="1400"/>
              <a:t>If the RIMP is created after MAP scored have been uploaded to Infinite Campus, the score and assessment date will pre-populate. Teachers creating a RIMP before the data is uploaded will need to enter this information.</a:t>
            </a:r>
            <a:endParaRPr b="0" i="0" sz="1400" u="none" cap="none" strike="noStrike">
              <a:solidFill>
                <a:schemeClr val="dk1"/>
              </a:solidFill>
              <a:latin typeface="Arial"/>
              <a:ea typeface="Arial"/>
              <a:cs typeface="Arial"/>
              <a:sym typeface="Arial"/>
            </a:endParaRPr>
          </a:p>
        </p:txBody>
      </p:sp>
      <p:sp>
        <p:nvSpPr>
          <p:cNvPr id="213" name="Google Shape;213;g3e6c3a37b6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Font typeface="Arial"/>
              <a:buNone/>
            </a:pPr>
            <a:r>
              <a:rPr lang="en-US" sz="1400"/>
              <a:t>Information that explains the RIMP to parents can be found throughout the RIMP. This information has been updated to more parent-friendly language and can be used to assist parents in understanding the needs of their child and the instructional supports being provided.</a:t>
            </a:r>
            <a:endParaRPr b="0" i="0" sz="1400" u="none" cap="none" strike="noStrike">
              <a:solidFill>
                <a:schemeClr val="dk1"/>
              </a:solidFill>
              <a:latin typeface="Arial"/>
              <a:ea typeface="Arial"/>
              <a:cs typeface="Arial"/>
              <a:sym typeface="Arial"/>
            </a:endParaRPr>
          </a:p>
        </p:txBody>
      </p:sp>
      <p:sp>
        <p:nvSpPr>
          <p:cNvPr id="230" name="Google Shape;23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3e6c3a37b6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g3e6c3a37b6_0_80:notes"/>
          <p:cNvSpPr txBox="1"/>
          <p:nvPr>
            <p:ph idx="1" type="body"/>
          </p:nvPr>
        </p:nvSpPr>
        <p:spPr>
          <a:xfrm>
            <a:off x="914400" y="4343400"/>
            <a:ext cx="5029200" cy="4114800"/>
          </a:xfrm>
          <a:prstGeom prst="rect">
            <a:avLst/>
          </a:prstGeom>
          <a:noFill/>
          <a:ln>
            <a:noFill/>
          </a:ln>
        </p:spPr>
        <p:txBody>
          <a:bodyPr anchorCtr="0" anchor="t" bIns="44850" lIns="89725" spcFirstLastPara="1" rIns="89725" wrap="square" tIns="44850">
            <a:noAutofit/>
          </a:bodyPr>
          <a:lstStyle/>
          <a:p>
            <a:pPr indent="0" lvl="0" marL="0" marR="0" rtl="0" algn="l">
              <a:lnSpc>
                <a:spcPct val="125000"/>
              </a:lnSpc>
              <a:spcBef>
                <a:spcPts val="0"/>
              </a:spcBef>
              <a:spcAft>
                <a:spcPts val="0"/>
              </a:spcAft>
              <a:buClr>
                <a:schemeClr val="dk1"/>
              </a:buClr>
              <a:buFont typeface="Arial"/>
              <a:buNone/>
            </a:pPr>
            <a:r>
              <a:rPr lang="en-US" sz="1400"/>
              <a:t>Throughout the year, teachers will review the RIMP and make note of the outcome of progress monitoring assessments, describe the impact of the intervention, and note any changes to instructional focus or strategies. Progress monitoring documentation has been aligned to the district Parent Teacher conference schedule and the end of the year.</a:t>
            </a:r>
            <a:endParaRPr sz="1400"/>
          </a:p>
          <a:p>
            <a:pPr indent="0" lvl="0" marL="0" rtl="0" algn="l">
              <a:spcBef>
                <a:spcPts val="0"/>
              </a:spcBef>
              <a:spcAft>
                <a:spcPts val="0"/>
              </a:spcAft>
              <a:buClr>
                <a:schemeClr val="dk1"/>
              </a:buClr>
              <a:buFont typeface="Arial"/>
              <a:buNone/>
            </a:pPr>
            <a:r>
              <a:rPr lang="en-US" sz="1400"/>
              <a:t>Satisfactory- student is showing strength in this area</a:t>
            </a:r>
            <a:endParaRPr/>
          </a:p>
          <a:p>
            <a:pPr indent="0" lvl="0" marL="0" rtl="0" algn="l">
              <a:spcBef>
                <a:spcPts val="0"/>
              </a:spcBef>
              <a:spcAft>
                <a:spcPts val="0"/>
              </a:spcAft>
              <a:buClr>
                <a:schemeClr val="dk1"/>
              </a:buClr>
              <a:buFont typeface="Arial"/>
              <a:buNone/>
            </a:pPr>
            <a:r>
              <a:rPr lang="en-US" sz="1400"/>
              <a:t>Progressing- student is making progress but still needs support in this area</a:t>
            </a:r>
            <a:endParaRPr/>
          </a:p>
          <a:p>
            <a:pPr indent="0" lvl="0" marL="0" rtl="0" algn="l">
              <a:spcBef>
                <a:spcPts val="0"/>
              </a:spcBef>
              <a:spcAft>
                <a:spcPts val="0"/>
              </a:spcAft>
              <a:buClr>
                <a:schemeClr val="dk1"/>
              </a:buClr>
              <a:buFont typeface="Arial"/>
              <a:buNone/>
            </a:pPr>
            <a:r>
              <a:rPr lang="en-US" sz="1400"/>
              <a:t>Unsatisfactory- student is not making progress and still needs intensive support</a:t>
            </a:r>
            <a:endParaRPr/>
          </a:p>
          <a:p>
            <a:pPr indent="0" lvl="0" marL="0" marR="0" rtl="0" algn="l">
              <a:lnSpc>
                <a:spcPct val="125000"/>
              </a:lnSpc>
              <a:spcBef>
                <a:spcPts val="0"/>
              </a:spcBef>
              <a:spcAft>
                <a:spcPts val="0"/>
              </a:spcAft>
              <a:buClr>
                <a:schemeClr val="dk1"/>
              </a:buClr>
              <a:buFont typeface="Arial"/>
              <a:buNone/>
            </a:pPr>
            <a:r>
              <a:t/>
            </a:r>
            <a:endParaRPr sz="1400"/>
          </a:p>
        </p:txBody>
      </p:sp>
      <p:sp>
        <p:nvSpPr>
          <p:cNvPr id="248" name="Google Shape;248;g3e6c3a37b6_0_80:notes"/>
          <p:cNvSpPr txBox="1"/>
          <p:nvPr>
            <p:ph idx="12" type="sldNum"/>
          </p:nvPr>
        </p:nvSpPr>
        <p:spPr>
          <a:xfrm>
            <a:off x="3884026" y="8684925"/>
            <a:ext cx="2972400" cy="457500"/>
          </a:xfrm>
          <a:prstGeom prst="rect">
            <a:avLst/>
          </a:prstGeom>
          <a:noFill/>
          <a:ln>
            <a:noFill/>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13bdeb4f3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g413bdeb4f3_0_8:notes"/>
          <p:cNvSpPr txBox="1"/>
          <p:nvPr>
            <p:ph idx="1" type="body"/>
          </p:nvPr>
        </p:nvSpPr>
        <p:spPr>
          <a:xfrm>
            <a:off x="914400" y="4343400"/>
            <a:ext cx="5029200" cy="4114800"/>
          </a:xfrm>
          <a:prstGeom prst="rect">
            <a:avLst/>
          </a:prstGeom>
          <a:noFill/>
          <a:ln>
            <a:noFill/>
          </a:ln>
        </p:spPr>
        <p:txBody>
          <a:bodyPr anchorCtr="0" anchor="t" bIns="44850" lIns="89725" spcFirstLastPara="1" rIns="89725" wrap="square" tIns="44850">
            <a:noAutofit/>
          </a:bodyPr>
          <a:lstStyle/>
          <a:p>
            <a:pPr indent="0" lvl="0" marL="0" marR="0" rtl="0" algn="l">
              <a:lnSpc>
                <a:spcPct val="125000"/>
              </a:lnSpc>
              <a:spcBef>
                <a:spcPts val="0"/>
              </a:spcBef>
              <a:spcAft>
                <a:spcPts val="0"/>
              </a:spcAft>
              <a:buClr>
                <a:schemeClr val="dk1"/>
              </a:buClr>
              <a:buFont typeface="Arial"/>
              <a:buNone/>
            </a:pPr>
            <a:r>
              <a:rPr lang="en-US" sz="1400"/>
              <a:t>Frequency of progress monitoring is determined by the needs of the student: students determined to be far below proficient needing intensive intervention will be progress monitored every 2 weeks, students below proficient needing strategic intervention will be progress monitored every 4 weeks, and students that are determined to be proficient will be progress monitored every 6 weeks.</a:t>
            </a:r>
            <a:endParaRPr sz="1400"/>
          </a:p>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Satisfactory- student is showing strength in this area</a:t>
            </a:r>
            <a:endParaRPr/>
          </a:p>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Progressing- student is making progress but still needs support in this area</a:t>
            </a:r>
            <a:endParaRPr/>
          </a:p>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Unsatisfactory- student is not making progress and still needs intensive support</a:t>
            </a:r>
            <a:endParaRPr/>
          </a:p>
          <a:p>
            <a:pPr indent="0" lvl="0" marL="0" marR="0" rtl="0" algn="l">
              <a:lnSpc>
                <a:spcPct val="125000"/>
              </a:lnSpc>
              <a:spcBef>
                <a:spcPts val="0"/>
              </a:spcBef>
              <a:spcAft>
                <a:spcPts val="0"/>
              </a:spcAft>
              <a:buClr>
                <a:schemeClr val="dk1"/>
              </a:buClr>
              <a:buFont typeface="Arial"/>
              <a:buNone/>
            </a:pPr>
            <a:r>
              <a:t/>
            </a:r>
            <a:endParaRPr b="0" i="0" sz="1400" u="none" cap="none" strike="noStrike">
              <a:solidFill>
                <a:schemeClr val="dk1"/>
              </a:solidFill>
              <a:latin typeface="Arial"/>
              <a:ea typeface="Arial"/>
              <a:cs typeface="Arial"/>
              <a:sym typeface="Arial"/>
            </a:endParaRPr>
          </a:p>
        </p:txBody>
      </p:sp>
      <p:sp>
        <p:nvSpPr>
          <p:cNvPr id="264" name="Google Shape;264;g413bdeb4f3_0_8:notes"/>
          <p:cNvSpPr txBox="1"/>
          <p:nvPr>
            <p:ph idx="12" type="sldNum"/>
          </p:nvPr>
        </p:nvSpPr>
        <p:spPr>
          <a:xfrm>
            <a:off x="3884026" y="8684925"/>
            <a:ext cx="2972400" cy="457500"/>
          </a:xfrm>
          <a:prstGeom prst="rect">
            <a:avLst/>
          </a:prstGeom>
          <a:noFill/>
          <a:ln>
            <a:noFill/>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34:notes"/>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rgbClr val="FF0000"/>
              </a:buClr>
              <a:buFont typeface="Arial"/>
              <a:buNone/>
            </a:pPr>
            <a:r>
              <a:rPr b="0" i="0" lang="en-US" sz="1200" u="none" cap="none" strike="noStrike">
                <a:solidFill>
                  <a:srgbClr val="000000"/>
                </a:solidFill>
                <a:latin typeface="Arial"/>
                <a:ea typeface="Arial"/>
                <a:cs typeface="Arial"/>
                <a:sym typeface="Arial"/>
              </a:rPr>
              <a:t>Supplemental instruction should be research based</a:t>
            </a:r>
            <a:r>
              <a:rPr lang="en-US" sz="1200">
                <a:solidFill>
                  <a:srgbClr val="000000"/>
                </a:solidFill>
              </a:rPr>
              <a:t>, should</a:t>
            </a:r>
            <a:r>
              <a:rPr b="0" i="0" lang="en-US" sz="1200" u="none" cap="none" strike="noStrike">
                <a:solidFill>
                  <a:srgbClr val="000000"/>
                </a:solidFill>
                <a:latin typeface="Arial"/>
                <a:ea typeface="Arial"/>
                <a:cs typeface="Arial"/>
                <a:sym typeface="Arial"/>
              </a:rPr>
              <a:t> be in addition to the regular classroom instruction provided for all students, and should be in addition to the intervention provided by the teacher of record. The</a:t>
            </a:r>
            <a:r>
              <a:rPr lang="en-US" sz="1200">
                <a:solidFill>
                  <a:srgbClr val="000000"/>
                </a:solidFill>
              </a:rPr>
              <a:t>se are the interventions that occur outside of the classroom. Special Education tutors working on an IEP and ESL tutors are not listed on this section of the RIMP.</a:t>
            </a:r>
            <a:endParaRPr b="0" i="0" sz="1200" u="none" cap="none" strike="noStrike">
              <a:solidFill>
                <a:srgbClr val="000000"/>
              </a:solidFill>
              <a:latin typeface="Arial"/>
              <a:ea typeface="Arial"/>
              <a:cs typeface="Arial"/>
              <a:sym typeface="Arial"/>
            </a:endParaRPr>
          </a:p>
        </p:txBody>
      </p:sp>
      <p:sp>
        <p:nvSpPr>
          <p:cNvPr id="280" name="Google Shape;28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3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Font typeface="Arial"/>
              <a:buNone/>
            </a:pPr>
            <a:r>
              <a:rPr lang="en-US" sz="1200"/>
              <a:t>Third grade teachers are required to complete this section of the RIMP. If the teacher of record does not qualify under the guidelines of the Third Grade Reading Guarantee, it must be noted and the teacher providing reading instruction must be noted.</a:t>
            </a:r>
            <a:endParaRPr b="0" i="0" sz="1200" u="none" cap="none" strike="noStrike">
              <a:solidFill>
                <a:schemeClr val="dk1"/>
              </a:solidFill>
              <a:latin typeface="Arial"/>
              <a:ea typeface="Arial"/>
              <a:cs typeface="Arial"/>
              <a:sym typeface="Arial"/>
            </a:endParaRPr>
          </a:p>
        </p:txBody>
      </p:sp>
      <p:sp>
        <p:nvSpPr>
          <p:cNvPr id="292" name="Google Shape;29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40:notes"/>
          <p:cNvSpPr txBox="1"/>
          <p:nvPr>
            <p:ph idx="1" type="body"/>
          </p:nvPr>
        </p:nvSpPr>
        <p:spPr>
          <a:xfrm>
            <a:off x="914400" y="4343400"/>
            <a:ext cx="5029199" cy="4114800"/>
          </a:xfrm>
          <a:prstGeom prst="rect">
            <a:avLst/>
          </a:prstGeom>
          <a:noFill/>
          <a:ln>
            <a:noFill/>
          </a:ln>
        </p:spPr>
        <p:txBody>
          <a:bodyPr anchorCtr="0" anchor="t" bIns="44850" lIns="89725" spcFirstLastPara="1" rIns="89725" wrap="square" tIns="44850">
            <a:noAutofit/>
          </a:bodyPr>
          <a:lstStyle/>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Parents should choose the activities they plan to participate in to support their child.</a:t>
            </a: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
        <p:nvSpPr>
          <p:cNvPr id="307" name="Google Shape;307;p40:notes"/>
          <p:cNvSpPr txBox="1"/>
          <p:nvPr>
            <p:ph idx="12" type="sldNum"/>
          </p:nvPr>
        </p:nvSpPr>
        <p:spPr>
          <a:xfrm>
            <a:off x="3884026" y="8684925"/>
            <a:ext cx="2972420" cy="457513"/>
          </a:xfrm>
          <a:prstGeom prst="rect">
            <a:avLst/>
          </a:prstGeom>
          <a:noFill/>
          <a:ln>
            <a:noFill/>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1" name="Google Shape;321;p42:notes"/>
          <p:cNvSpPr txBox="1"/>
          <p:nvPr>
            <p:ph idx="1" type="body"/>
          </p:nvPr>
        </p:nvSpPr>
        <p:spPr>
          <a:xfrm>
            <a:off x="914400" y="4343400"/>
            <a:ext cx="5029199" cy="4114800"/>
          </a:xfrm>
          <a:prstGeom prst="rect">
            <a:avLst/>
          </a:prstGeom>
          <a:noFill/>
          <a:ln>
            <a:noFill/>
          </a:ln>
        </p:spPr>
        <p:txBody>
          <a:bodyPr anchorCtr="0" anchor="t" bIns="44850" lIns="89725" spcFirstLastPara="1" rIns="89725" wrap="square" tIns="44850">
            <a:noAutofit/>
          </a:bodyPr>
          <a:lstStyle/>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Parents should be notified that students that are not on track by third grade will be retained.</a:t>
            </a:r>
            <a:r>
              <a:rPr b="0" i="0" lang="en-US" sz="2400" u="none" cap="none" strike="noStrike">
                <a:solidFill>
                  <a:schemeClr val="dk1"/>
                </a:solidFill>
                <a:latin typeface="Arial"/>
                <a:ea typeface="Arial"/>
                <a:cs typeface="Arial"/>
                <a:sym typeface="Arial"/>
              </a:rPr>
              <a:t>  </a:t>
            </a:r>
            <a:endParaRPr/>
          </a:p>
          <a:p>
            <a:pPr indent="0" lvl="0" marL="0" marR="0" rtl="0" algn="l">
              <a:lnSpc>
                <a:spcPct val="125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
        <p:nvSpPr>
          <p:cNvPr id="322" name="Google Shape;322;p42:notes"/>
          <p:cNvSpPr txBox="1"/>
          <p:nvPr>
            <p:ph idx="12" type="sldNum"/>
          </p:nvPr>
        </p:nvSpPr>
        <p:spPr>
          <a:xfrm>
            <a:off x="3884026" y="8684925"/>
            <a:ext cx="2972420" cy="457513"/>
          </a:xfrm>
          <a:prstGeom prst="rect">
            <a:avLst/>
          </a:prstGeom>
          <a:noFill/>
          <a:ln>
            <a:noFill/>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7: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The State of Ohio Third Grade Reading Guarantee legislation requires that all students in Kindergarten through 3rd grade complete a reading diagnostic assessment to determine if they are on track or not on track to read on grade level by the end of 3rd grade. Kindergarten students will complete the Language and Literacy domains of the KRA, or Kindergarten Readiness Assessment to complete this requirement. Language and Literacy data must be entered into the KReady system by September 28th, and the remaining components of the KRA must be entered no later than November 1st.</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3e6c3a37b6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g3e6c3a37b6_0_48:notes"/>
          <p:cNvSpPr txBox="1"/>
          <p:nvPr>
            <p:ph idx="1" type="body"/>
          </p:nvPr>
        </p:nvSpPr>
        <p:spPr>
          <a:xfrm>
            <a:off x="914400" y="4343400"/>
            <a:ext cx="5029200" cy="4114800"/>
          </a:xfrm>
          <a:prstGeom prst="rect">
            <a:avLst/>
          </a:prstGeom>
          <a:noFill/>
          <a:ln>
            <a:noFill/>
          </a:ln>
        </p:spPr>
        <p:txBody>
          <a:bodyPr anchorCtr="0" anchor="t" bIns="44850" lIns="89725" spcFirstLastPara="1" rIns="89725" wrap="square" tIns="44850">
            <a:noAutofit/>
          </a:bodyPr>
          <a:lstStyle/>
          <a:p>
            <a:pPr indent="0" lvl="0" marL="0" marR="0" rtl="0" algn="l">
              <a:lnSpc>
                <a:spcPct val="125000"/>
              </a:lnSpc>
              <a:spcBef>
                <a:spcPts val="0"/>
              </a:spcBef>
              <a:spcAft>
                <a:spcPts val="0"/>
              </a:spcAft>
              <a:buClr>
                <a:schemeClr val="dk1"/>
              </a:buClr>
              <a:buFont typeface="Arial"/>
              <a:buNone/>
            </a:pPr>
            <a:r>
              <a:rPr b="0" i="0" lang="en-US" sz="2400" u="none" cap="none" strike="noStrike">
                <a:solidFill>
                  <a:schemeClr val="dk1"/>
                </a:solidFill>
                <a:latin typeface="Arial"/>
                <a:ea typeface="Arial"/>
                <a:cs typeface="Arial"/>
                <a:sym typeface="Arial"/>
              </a:rPr>
              <a:t> This information has moved back to the RIMP instead of being place</a:t>
            </a:r>
            <a:r>
              <a:rPr lang="en-US"/>
              <a:t>d in the Contact Log section of Infinite Campus.</a:t>
            </a:r>
            <a:endParaRPr sz="1400"/>
          </a:p>
          <a:p>
            <a:pPr indent="0" lvl="0" marL="0" marR="0" rtl="0" algn="l">
              <a:lnSpc>
                <a:spcPct val="125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
        <p:nvSpPr>
          <p:cNvPr id="337" name="Google Shape;337;g3e6c3a37b6_0_48:notes"/>
          <p:cNvSpPr txBox="1"/>
          <p:nvPr>
            <p:ph idx="12" type="sldNum"/>
          </p:nvPr>
        </p:nvSpPr>
        <p:spPr>
          <a:xfrm>
            <a:off x="3884026" y="8684925"/>
            <a:ext cx="2972400" cy="457500"/>
          </a:xfrm>
          <a:prstGeom prst="rect">
            <a:avLst/>
          </a:prstGeom>
          <a:noFill/>
          <a:ln>
            <a:noFill/>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3e6c3a37b6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g3e6c3a37b6_0_63:notes"/>
          <p:cNvSpPr txBox="1"/>
          <p:nvPr>
            <p:ph idx="1" type="body"/>
          </p:nvPr>
        </p:nvSpPr>
        <p:spPr>
          <a:xfrm>
            <a:off x="914400" y="4343400"/>
            <a:ext cx="5029200" cy="4114800"/>
          </a:xfrm>
          <a:prstGeom prst="rect">
            <a:avLst/>
          </a:prstGeom>
          <a:noFill/>
          <a:ln>
            <a:noFill/>
          </a:ln>
        </p:spPr>
        <p:txBody>
          <a:bodyPr anchorCtr="0" anchor="t" bIns="44850" lIns="89725" spcFirstLastPara="1" rIns="89725" wrap="square" tIns="44850">
            <a:noAutofit/>
          </a:bodyPr>
          <a:lstStyle/>
          <a:p>
            <a:pPr indent="0" lvl="0" marL="0" marR="0" rtl="0" algn="l">
              <a:lnSpc>
                <a:spcPct val="125000"/>
              </a:lnSpc>
              <a:spcBef>
                <a:spcPts val="0"/>
              </a:spcBef>
              <a:spcAft>
                <a:spcPts val="0"/>
              </a:spcAft>
              <a:buClr>
                <a:schemeClr val="dk1"/>
              </a:buClr>
              <a:buFont typeface="Arial"/>
              <a:buNone/>
            </a:pPr>
            <a:r>
              <a:rPr lang="en-US" sz="1400"/>
              <a:t>The signature page will be printed for parent signature. The signature page will be stored in the compliance notebook in the school office.</a:t>
            </a:r>
            <a:r>
              <a:rPr b="0" i="0" lang="en-US" sz="2400" u="none" cap="none" strike="noStrike">
                <a:solidFill>
                  <a:schemeClr val="dk1"/>
                </a:solidFill>
                <a:latin typeface="Arial"/>
                <a:ea typeface="Arial"/>
                <a:cs typeface="Arial"/>
                <a:sym typeface="Arial"/>
              </a:rPr>
              <a:t> </a:t>
            </a:r>
            <a:endParaRPr/>
          </a:p>
          <a:p>
            <a:pPr indent="0" lvl="0" marL="0" marR="0" rtl="0" algn="l">
              <a:lnSpc>
                <a:spcPct val="125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
        <p:nvSpPr>
          <p:cNvPr id="352" name="Google Shape;352;g3e6c3a37b6_0_63:notes"/>
          <p:cNvSpPr txBox="1"/>
          <p:nvPr>
            <p:ph idx="12" type="sldNum"/>
          </p:nvPr>
        </p:nvSpPr>
        <p:spPr>
          <a:xfrm>
            <a:off x="3884026" y="8684925"/>
            <a:ext cx="2972400" cy="457500"/>
          </a:xfrm>
          <a:prstGeom prst="rect">
            <a:avLst/>
          </a:prstGeom>
          <a:noFill/>
          <a:ln>
            <a:noFill/>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3e6c3a37b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g3e6c3a37b6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 The RIMP can be edited and updated as needed so that information is up to date without the need to complete a new form or upload new pages.</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 name="Google Shape;378;p44:notes"/>
          <p:cNvSpPr txBox="1"/>
          <p:nvPr>
            <p:ph idx="1" type="body"/>
          </p:nvPr>
        </p:nvSpPr>
        <p:spPr>
          <a:xfrm>
            <a:off x="914400" y="4343400"/>
            <a:ext cx="5029199" cy="4114800"/>
          </a:xfrm>
          <a:prstGeom prst="rect">
            <a:avLst/>
          </a:prstGeom>
          <a:noFill/>
          <a:ln>
            <a:noFill/>
          </a:ln>
        </p:spPr>
        <p:txBody>
          <a:bodyPr anchorCtr="0" anchor="t" bIns="44850" lIns="89725" spcFirstLastPara="1" rIns="89725" wrap="square" tIns="44850">
            <a:noAutofit/>
          </a:bodyPr>
          <a:lstStyle/>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 </a:t>
            </a:r>
            <a:endParaRPr sz="1400"/>
          </a:p>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Take a look at</a:t>
            </a:r>
            <a:r>
              <a:rPr lang="en-US" sz="1400"/>
              <a:t> the sample RIMPS:</a:t>
            </a:r>
            <a:endParaRPr b="0" i="0" sz="1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What do you notice?</a:t>
            </a:r>
            <a:endParaRPr sz="1400"/>
          </a:p>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What questions </a:t>
            </a:r>
            <a:r>
              <a:rPr lang="en-US" sz="1400"/>
              <a:t>do you have</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379" name="Google Shape;379;p44:notes"/>
          <p:cNvSpPr txBox="1"/>
          <p:nvPr>
            <p:ph idx="12" type="sldNum"/>
          </p:nvPr>
        </p:nvSpPr>
        <p:spPr>
          <a:xfrm>
            <a:off x="3884026" y="8684925"/>
            <a:ext cx="2972420" cy="457513"/>
          </a:xfrm>
          <a:prstGeom prst="rect">
            <a:avLst/>
          </a:prstGeom>
          <a:noFill/>
          <a:ln>
            <a:noFill/>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2" name="Google Shape;392;p46:notes"/>
          <p:cNvSpPr txBox="1"/>
          <p:nvPr>
            <p:ph idx="1" type="body"/>
          </p:nvPr>
        </p:nvSpPr>
        <p:spPr>
          <a:xfrm>
            <a:off x="914400" y="4343400"/>
            <a:ext cx="5029199" cy="4114800"/>
          </a:xfrm>
          <a:prstGeom prst="rect">
            <a:avLst/>
          </a:prstGeom>
          <a:noFill/>
          <a:ln>
            <a:noFill/>
          </a:ln>
        </p:spPr>
        <p:txBody>
          <a:bodyPr anchorCtr="0" anchor="t" bIns="44850" lIns="89725" spcFirstLastPara="1" rIns="89725" wrap="square" tIns="44850">
            <a:noAutofit/>
          </a:bodyPr>
          <a:lstStyle/>
          <a:p>
            <a:pPr indent="0" lvl="0" marL="0" marR="0" rtl="0" algn="l">
              <a:lnSpc>
                <a:spcPct val="125000"/>
              </a:lnSpc>
              <a:spcBef>
                <a:spcPts val="0"/>
              </a:spcBef>
              <a:spcAft>
                <a:spcPts val="0"/>
              </a:spcAft>
              <a:buClr>
                <a:schemeClr val="dk1"/>
              </a:buClr>
              <a:buFont typeface="Arial"/>
              <a:buNone/>
            </a:pPr>
            <a:r>
              <a:rPr lang="en-US" sz="1400"/>
              <a:t>Directions for creating and editing a RIMP in Infinite Campus can be found in the digital resource binder. </a:t>
            </a:r>
            <a:endParaRPr sz="1400"/>
          </a:p>
          <a:p>
            <a:pPr indent="0" lvl="0" marL="0" marR="0" rtl="0" algn="l">
              <a:lnSpc>
                <a:spcPct val="125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Teachers will receive an informational sheet the provides details about how to Create, Edit, and make Comments on Infinite Campus. </a:t>
            </a:r>
            <a:endParaRPr b="0" i="0" sz="1400" u="none" cap="none" strike="noStrike">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
        <p:nvSpPr>
          <p:cNvPr id="393" name="Google Shape;393;p46:notes"/>
          <p:cNvSpPr txBox="1"/>
          <p:nvPr>
            <p:ph idx="12" type="sldNum"/>
          </p:nvPr>
        </p:nvSpPr>
        <p:spPr>
          <a:xfrm>
            <a:off x="3884026" y="8684925"/>
            <a:ext cx="2972420" cy="457513"/>
          </a:xfrm>
          <a:prstGeom prst="rect">
            <a:avLst/>
          </a:prstGeom>
          <a:noFill/>
          <a:ln>
            <a:noFill/>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3e6c3a37b6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6" name="Google Shape;406;g3e6c3a37b6_0_1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Additional information and guidance for these state requirements can be found on the Ohio Department of Education website and in the Third Grade Reading Guarantee Guidance Manual.</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403eca4f43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g403eca4f43_0_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Information and resources for completing the Columbus City Schools Reading Improvement and Monitoring Plan documents can be found in the Elementary Digital Resource Binder.</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2" name="Google Shape;432;p48:notes"/>
          <p:cNvSpPr txBox="1"/>
          <p:nvPr>
            <p:ph idx="1" type="body"/>
          </p:nvPr>
        </p:nvSpPr>
        <p:spPr>
          <a:xfrm>
            <a:off x="914400" y="4343400"/>
            <a:ext cx="5029199" cy="4114800"/>
          </a:xfrm>
          <a:prstGeom prst="rect">
            <a:avLst/>
          </a:prstGeom>
          <a:noFill/>
          <a:ln>
            <a:noFill/>
          </a:ln>
        </p:spPr>
        <p:txBody>
          <a:bodyPr anchorCtr="0" anchor="t" bIns="44850" lIns="89725" spcFirstLastPara="1" rIns="89725" wrap="square" tIns="44850">
            <a:noAutofit/>
          </a:bodyPr>
          <a:lstStyle/>
          <a:p>
            <a:pPr indent="-4093" lvl="0" marL="118394" marR="0" rtl="0" algn="l">
              <a:lnSpc>
                <a:spcPct val="125000"/>
              </a:lnSpc>
              <a:spcBef>
                <a:spcPts val="0"/>
              </a:spcBef>
              <a:spcAft>
                <a:spcPts val="0"/>
              </a:spcAft>
              <a:buClr>
                <a:srgbClr val="000000"/>
              </a:buClr>
              <a:buFont typeface="Arial"/>
              <a:buNone/>
            </a:pPr>
            <a:r>
              <a:rPr b="0" i="0" lang="en-US" sz="1400" u="none" cap="none" strike="noStrike">
                <a:solidFill>
                  <a:srgbClr val="000000"/>
                </a:solidFill>
                <a:latin typeface="Arial"/>
                <a:ea typeface="Arial"/>
                <a:cs typeface="Arial"/>
                <a:sym typeface="Arial"/>
              </a:rPr>
              <a:t>All reading improvement and monitoring plans must be created within 60 days of when a student is designated not on-track.  It shall include:</a:t>
            </a:r>
            <a:endParaRPr/>
          </a:p>
          <a:p>
            <a:pPr indent="-4093" lvl="0" marL="118394" marR="0" rtl="0" algn="l">
              <a:lnSpc>
                <a:spcPct val="125000"/>
              </a:lnSpc>
              <a:spcBef>
                <a:spcPts val="417"/>
              </a:spcBef>
              <a:spcAft>
                <a:spcPts val="0"/>
              </a:spcAft>
              <a:buClr>
                <a:srgbClr val="000000"/>
              </a:buClr>
              <a:buFont typeface="Arial"/>
              <a:buNone/>
            </a:pPr>
            <a:r>
              <a:rPr b="0" i="0" lang="en-US" sz="1400" u="none" cap="none" strike="noStrike">
                <a:solidFill>
                  <a:srgbClr val="000000"/>
                </a:solidFill>
                <a:latin typeface="Arial"/>
                <a:ea typeface="Arial"/>
                <a:cs typeface="Arial"/>
                <a:sym typeface="Arial"/>
              </a:rPr>
              <a:t>1).  Identification of the student’s specific reading deficiency;</a:t>
            </a:r>
            <a:endParaRPr/>
          </a:p>
          <a:p>
            <a:pPr indent="-4093" lvl="0" marL="118394" marR="0" rtl="0" algn="l">
              <a:lnSpc>
                <a:spcPct val="125000"/>
              </a:lnSpc>
              <a:spcBef>
                <a:spcPts val="417"/>
              </a:spcBef>
              <a:spcAft>
                <a:spcPts val="0"/>
              </a:spcAft>
              <a:buClr>
                <a:srgbClr val="000000"/>
              </a:buClr>
              <a:buFont typeface="Arial"/>
              <a:buNone/>
            </a:pPr>
            <a:r>
              <a:rPr b="0" i="0" lang="en-US" sz="1400" u="none" cap="none" strike="noStrike">
                <a:solidFill>
                  <a:srgbClr val="000000"/>
                </a:solidFill>
                <a:latin typeface="Arial"/>
                <a:ea typeface="Arial"/>
                <a:cs typeface="Arial"/>
                <a:sym typeface="Arial"/>
              </a:rPr>
              <a:t>2).  A description of proposed supplemental instruction services that will target the student’s identified reading deficiencies;</a:t>
            </a:r>
            <a:endParaRPr/>
          </a:p>
          <a:p>
            <a:pPr indent="-4093" lvl="0" marL="118394" marR="0" rtl="0" algn="l">
              <a:lnSpc>
                <a:spcPct val="125000"/>
              </a:lnSpc>
              <a:spcBef>
                <a:spcPts val="417"/>
              </a:spcBef>
              <a:spcAft>
                <a:spcPts val="0"/>
              </a:spcAft>
              <a:buClr>
                <a:srgbClr val="000000"/>
              </a:buClr>
              <a:buFont typeface="Arial"/>
              <a:buNone/>
            </a:pPr>
            <a:r>
              <a:rPr b="0" i="0" lang="en-US" sz="1400" u="none" cap="none" strike="noStrike">
                <a:solidFill>
                  <a:srgbClr val="000000"/>
                </a:solidFill>
                <a:latin typeface="Arial"/>
                <a:ea typeface="Arial"/>
                <a:cs typeface="Arial"/>
                <a:sym typeface="Arial"/>
              </a:rPr>
              <a:t>3).  Opportunities for the student’s parents or guardians to be involved in the instructional services;</a:t>
            </a:r>
            <a:endParaRPr/>
          </a:p>
          <a:p>
            <a:pPr indent="-4093" lvl="0" marL="118394" marR="0" rtl="0" algn="l">
              <a:lnSpc>
                <a:spcPct val="125000"/>
              </a:lnSpc>
              <a:spcBef>
                <a:spcPts val="417"/>
              </a:spcBef>
              <a:spcAft>
                <a:spcPts val="0"/>
              </a:spcAft>
              <a:buClr>
                <a:srgbClr val="000000"/>
              </a:buClr>
              <a:buFont typeface="Arial"/>
              <a:buNone/>
            </a:pPr>
            <a:r>
              <a:rPr b="0" i="0" lang="en-US" sz="1400" u="none" cap="none" strike="noStrike">
                <a:solidFill>
                  <a:srgbClr val="000000"/>
                </a:solidFill>
                <a:latin typeface="Arial"/>
                <a:ea typeface="Arial"/>
                <a:cs typeface="Arial"/>
                <a:sym typeface="Arial"/>
              </a:rPr>
              <a:t>4).  A process to the monitor the implementation of the student’s instructional services;</a:t>
            </a:r>
            <a:endParaRPr/>
          </a:p>
          <a:p>
            <a:pPr indent="-4093" lvl="0" marL="118394" marR="0" rtl="0" algn="l">
              <a:lnSpc>
                <a:spcPct val="125000"/>
              </a:lnSpc>
              <a:spcBef>
                <a:spcPts val="417"/>
              </a:spcBef>
              <a:spcAft>
                <a:spcPts val="0"/>
              </a:spcAft>
              <a:buClr>
                <a:srgbClr val="000000"/>
              </a:buClr>
              <a:buFont typeface="Arial"/>
              <a:buNone/>
            </a:pPr>
            <a:r>
              <a:rPr b="0" i="0" lang="en-US" sz="1400" u="none" cap="none" strike="noStrike">
                <a:solidFill>
                  <a:srgbClr val="000000"/>
                </a:solidFill>
                <a:latin typeface="Arial"/>
                <a:ea typeface="Arial"/>
                <a:cs typeface="Arial"/>
                <a:sym typeface="Arial"/>
              </a:rPr>
              <a:t>5).  A reading curriculum during regular schools hours that assists students to read at grade level, provides for reliable assessments, and provides ongoing analysis of each student’s reading progress</a:t>
            </a:r>
            <a:endParaRPr/>
          </a:p>
          <a:p>
            <a:pPr indent="-4093" lvl="0" marL="118394" marR="0" rtl="0" algn="l">
              <a:lnSpc>
                <a:spcPct val="125000"/>
              </a:lnSpc>
              <a:spcBef>
                <a:spcPts val="417"/>
              </a:spcBef>
              <a:spcAft>
                <a:spcPts val="0"/>
              </a:spcAft>
              <a:buClr>
                <a:srgbClr val="000000"/>
              </a:buClr>
              <a:buFont typeface="Arial"/>
              <a:buNone/>
            </a:pPr>
            <a:r>
              <a:rPr b="0" i="0" lang="en-US" sz="1400" u="none" cap="none" strike="noStrike">
                <a:solidFill>
                  <a:srgbClr val="000000"/>
                </a:solidFill>
                <a:latin typeface="Arial"/>
                <a:ea typeface="Arial"/>
                <a:cs typeface="Arial"/>
                <a:sym typeface="Arial"/>
              </a:rPr>
              <a:t>Beginning in the 2013-2014 school year, districts must provide a qualified teacher to each student who enters third grade that is on a reading improvement and monitoring plan or has been retained.</a:t>
            </a:r>
            <a:endParaRPr/>
          </a:p>
          <a:p>
            <a:pPr indent="-4093" lvl="0" marL="118394" marR="0" rtl="0" algn="l">
              <a:lnSpc>
                <a:spcPct val="125000"/>
              </a:lnSpc>
              <a:spcBef>
                <a:spcPts val="417"/>
              </a:spcBef>
              <a:spcAft>
                <a:spcPts val="0"/>
              </a:spcAft>
              <a:buClr>
                <a:schemeClr val="dk1"/>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9: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Kindergarten students that enroll after September 30 are required to have all components of the KRA completed by Nov. 1st. New Kindergarten students enrolled after November 1st will complete the MAP Growth: Reading as their required ODE reading diagnostic assessment. Students must complete this assessment within 30 days of enrolling unless a state approved diagnostic was taken at a previous school.</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11: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Students that are repeating Kindergarten, and students in first through third grade will complete the MAP assessment to determine their on track/not on track status. This assessment must be completed by September 28th. Additionally, third grade students that do not meet the scaled score of 700 on the fall administration of the Ohio State Test in English Language Arts, or AIR assessment, are also required to have a Reading Improvement and Monitoring Plan, or RIMP.</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9623cc46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g39623cc46c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For those students determined to be not on track, schools must complete the following requirements: Administer any necessary informal or formal diagnostic assessments to determine the needs of the student. Immediately provide reading instruction and intervention using research-based reading strategies that have proven successful in improving reading among low-performing readers and are targeted at the student’s identified reading deficiencies. C</a:t>
            </a:r>
            <a:r>
              <a:rPr b="0" i="0" lang="en-US" sz="1400" u="none" cap="none" strike="noStrike">
                <a:solidFill>
                  <a:schemeClr val="dk1"/>
                </a:solidFill>
                <a:latin typeface="Arial"/>
                <a:ea typeface="Arial"/>
                <a:cs typeface="Arial"/>
                <a:sym typeface="Arial"/>
              </a:rPr>
              <a:t>reate the RIMP within 60 days of when the student was designated </a:t>
            </a:r>
            <a:r>
              <a:rPr b="1" i="1" lang="en-US" sz="1400" u="none" cap="none" strike="noStrike">
                <a:solidFill>
                  <a:schemeClr val="dk1"/>
                </a:solidFill>
                <a:latin typeface="Arial"/>
                <a:ea typeface="Arial"/>
                <a:cs typeface="Arial"/>
                <a:sym typeface="Arial"/>
              </a:rPr>
              <a:t>not on track</a:t>
            </a:r>
            <a:r>
              <a:rPr b="0" i="0" lang="en-US" sz="1400" u="none" cap="none" strike="noStrike">
                <a:solidFill>
                  <a:schemeClr val="dk1"/>
                </a:solidFill>
                <a:latin typeface="Arial"/>
                <a:ea typeface="Arial"/>
                <a:cs typeface="Arial"/>
                <a:sym typeface="Arial"/>
              </a:rPr>
              <a:t>.  Please note, this is </a:t>
            </a:r>
            <a:r>
              <a:rPr b="1" i="0" lang="en-US" sz="1400" u="sng" cap="none" strike="noStrike">
                <a:solidFill>
                  <a:schemeClr val="dk1"/>
                </a:solidFill>
                <a:latin typeface="Arial"/>
                <a:ea typeface="Arial"/>
                <a:cs typeface="Arial"/>
                <a:sym typeface="Arial"/>
              </a:rPr>
              <a:t>not 60 days after September </a:t>
            </a:r>
            <a:r>
              <a:rPr b="1" lang="en-US" sz="1400" u="sng"/>
              <a:t>28</a:t>
            </a:r>
            <a:r>
              <a:rPr b="1" baseline="30000" i="0" lang="en-US" sz="1400" u="sng" cap="none" strike="noStrike">
                <a:solidFill>
                  <a:schemeClr val="dk1"/>
                </a:solidFill>
                <a:latin typeface="Arial"/>
                <a:ea typeface="Arial"/>
                <a:cs typeface="Arial"/>
                <a:sym typeface="Arial"/>
              </a:rPr>
              <a:t>th</a:t>
            </a:r>
            <a:r>
              <a:rPr b="0" i="0" lang="en-US" sz="1400" u="none" cap="none" strike="noStrike">
                <a:solidFill>
                  <a:schemeClr val="dk1"/>
                </a:solidFill>
                <a:latin typeface="Arial"/>
                <a:ea typeface="Arial"/>
                <a:cs typeface="Arial"/>
                <a:sym typeface="Arial"/>
              </a:rPr>
              <a:t>, since most students are assessed prior to this date.  </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13: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The Reading Improvement and Monitoring Plan must include:</a:t>
            </a:r>
            <a:endParaRPr sz="1400"/>
          </a:p>
          <a:p>
            <a:pPr indent="-317500" lvl="0" marL="457200" marR="0" rtl="0" algn="l">
              <a:lnSpc>
                <a:spcPct val="125000"/>
              </a:lnSpc>
              <a:spcBef>
                <a:spcPts val="0"/>
              </a:spcBef>
              <a:spcAft>
                <a:spcPts val="0"/>
              </a:spcAft>
              <a:buSzPts val="1400"/>
              <a:buChar char="●"/>
            </a:pPr>
            <a:r>
              <a:rPr lang="en-US" sz="1400"/>
              <a:t>identification of the student’s specific reading deficiency</a:t>
            </a:r>
            <a:endParaRPr sz="1400"/>
          </a:p>
          <a:p>
            <a:pPr indent="-317500" lvl="0" marL="457200" marR="0" rtl="0" algn="l">
              <a:lnSpc>
                <a:spcPct val="125000"/>
              </a:lnSpc>
              <a:spcBef>
                <a:spcPts val="0"/>
              </a:spcBef>
              <a:spcAft>
                <a:spcPts val="0"/>
              </a:spcAft>
              <a:buSzPts val="1400"/>
              <a:buChar char="●"/>
            </a:pPr>
            <a:r>
              <a:rPr lang="en-US" sz="1400"/>
              <a:t>a description of proposed supplemental instruction services that will target the student’s identified reading deficiencies</a:t>
            </a:r>
            <a:endParaRPr sz="1400"/>
          </a:p>
          <a:p>
            <a:pPr indent="-317500" lvl="0" marL="457200" marR="0" rtl="0" algn="l">
              <a:lnSpc>
                <a:spcPct val="125000"/>
              </a:lnSpc>
              <a:spcBef>
                <a:spcPts val="0"/>
              </a:spcBef>
              <a:spcAft>
                <a:spcPts val="0"/>
              </a:spcAft>
              <a:buSzPts val="1400"/>
              <a:buChar char="●"/>
            </a:pPr>
            <a:r>
              <a:rPr lang="en-US" sz="1400"/>
              <a:t>opportunities for the student’s parents or guardians to be involved in the creation of the plan and in the instructional supports provided</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The RIMP must also include:</a:t>
            </a:r>
            <a:endParaRPr sz="1400"/>
          </a:p>
          <a:p>
            <a:pPr indent="-317500" lvl="0" marL="457200" marR="0" rtl="0" algn="l">
              <a:lnSpc>
                <a:spcPct val="125000"/>
              </a:lnSpc>
              <a:spcBef>
                <a:spcPts val="0"/>
              </a:spcBef>
              <a:spcAft>
                <a:spcPts val="0"/>
              </a:spcAft>
              <a:buSzPts val="1400"/>
              <a:buChar char="●"/>
            </a:pPr>
            <a:r>
              <a:rPr lang="en-US" sz="1400"/>
              <a:t>a process to monitor the implementation of the student’s instructional services</a:t>
            </a:r>
            <a:endParaRPr sz="1400"/>
          </a:p>
          <a:p>
            <a:pPr indent="-317500" lvl="0" marL="457200" marR="0" rtl="0" algn="l">
              <a:lnSpc>
                <a:spcPct val="125000"/>
              </a:lnSpc>
              <a:spcBef>
                <a:spcPts val="0"/>
              </a:spcBef>
              <a:spcAft>
                <a:spcPts val="0"/>
              </a:spcAft>
              <a:buSzPts val="1400"/>
              <a:buChar char="●"/>
            </a:pPr>
            <a:r>
              <a:rPr lang="en-US" sz="1400"/>
              <a:t>a reading curriculum during regular school hours that assists students to read at grade level and provides for reliable tests and ongoing analysis of each student’s reading progress</a:t>
            </a:r>
            <a:endParaRPr sz="1400"/>
          </a:p>
          <a:p>
            <a:pPr indent="-317500" lvl="0" marL="457200" marR="0" rtl="0" algn="l">
              <a:lnSpc>
                <a:spcPct val="125000"/>
              </a:lnSpc>
              <a:spcBef>
                <a:spcPts val="0"/>
              </a:spcBef>
              <a:spcAft>
                <a:spcPts val="0"/>
              </a:spcAft>
              <a:buSzPts val="1400"/>
              <a:buChar char="●"/>
            </a:pPr>
            <a:r>
              <a:rPr lang="en-US" sz="1400"/>
              <a:t>and a statement that </a:t>
            </a:r>
            <a:r>
              <a:rPr b="1" i="1" lang="en-US" sz="1400"/>
              <a:t>Unless the student attains the appropriate level of reading competency by the end of grade 3, the student will be retained, unless otherwise exempt</a:t>
            </a:r>
            <a:r>
              <a:rPr lang="en-US" sz="1400"/>
              <a:t>.</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During the 2017-2018 school year, a team of teachers, administrators, TOSA’s, and CEA met to update and modify the CCS RIMP document. </a:t>
            </a:r>
            <a:r>
              <a:rPr lang="en-US" sz="1400"/>
              <a:t>Columbus City Schools Reading Improvement and Monitoring Plan is a fillable form located in Infinite Campus. Portions of the document will pre-populate information from Infinite Campus and the document has been updated to more closely align with District assessment, instruction, and conference schedules. </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Font typeface="Arial"/>
              <a:buNone/>
            </a:pPr>
            <a:r>
              <a:rPr lang="en-US" sz="1400"/>
              <a:t>Infinite Campus will prepopulate the following fields: school name, current date, student ID number, student name, date of birth, grade level, and teacher of record. </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11" name="Google Shape;11;p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43" name="Shape 43"/>
        <p:cNvGrpSpPr/>
        <p:nvPr/>
      </p:nvGrpSpPr>
      <p:grpSpPr>
        <a:xfrm>
          <a:off x="0" y="0"/>
          <a:ext cx="0" cy="0"/>
          <a:chOff x="0" y="0"/>
          <a:chExt cx="0" cy="0"/>
        </a:xfrm>
      </p:grpSpPr>
      <p:sp>
        <p:nvSpPr>
          <p:cNvPr id="44" name="Google Shape;44;p11"/>
          <p:cNvSpPr/>
          <p:nvPr/>
        </p:nvSpPr>
        <p:spPr>
          <a:xfrm>
            <a:off x="4572000" y="-166"/>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sz="4200">
                <a:solidFill>
                  <a:schemeClr val="dk1"/>
                </a:solidFill>
              </a:defRPr>
            </a:lvl2pPr>
            <a:lvl3pPr indent="0" lvl="2" algn="ctr">
              <a:spcBef>
                <a:spcPts val="0"/>
              </a:spcBef>
              <a:spcAft>
                <a:spcPts val="0"/>
              </a:spcAft>
              <a:buClr>
                <a:schemeClr val="dk1"/>
              </a:buClr>
              <a:buSzPts val="1400"/>
              <a:buFont typeface="Arial"/>
              <a:buNone/>
              <a:defRPr sz="4200">
                <a:solidFill>
                  <a:schemeClr val="dk1"/>
                </a:solidFill>
              </a:defRPr>
            </a:lvl3pPr>
            <a:lvl4pPr indent="0" lvl="3" algn="ctr">
              <a:spcBef>
                <a:spcPts val="0"/>
              </a:spcBef>
              <a:spcAft>
                <a:spcPts val="0"/>
              </a:spcAft>
              <a:buClr>
                <a:schemeClr val="dk1"/>
              </a:buClr>
              <a:buSzPts val="1400"/>
              <a:buFont typeface="Arial"/>
              <a:buNone/>
              <a:defRPr sz="4200">
                <a:solidFill>
                  <a:schemeClr val="dk1"/>
                </a:solidFill>
              </a:defRPr>
            </a:lvl4pPr>
            <a:lvl5pPr indent="0" lvl="4" algn="ctr">
              <a:spcBef>
                <a:spcPts val="0"/>
              </a:spcBef>
              <a:spcAft>
                <a:spcPts val="0"/>
              </a:spcAft>
              <a:buClr>
                <a:schemeClr val="dk1"/>
              </a:buClr>
              <a:buSzPts val="1400"/>
              <a:buFont typeface="Arial"/>
              <a:buNone/>
              <a:defRPr sz="4200">
                <a:solidFill>
                  <a:schemeClr val="dk1"/>
                </a:solidFill>
              </a:defRPr>
            </a:lvl5pPr>
            <a:lvl6pPr indent="0" lvl="5" algn="ctr">
              <a:spcBef>
                <a:spcPts val="0"/>
              </a:spcBef>
              <a:spcAft>
                <a:spcPts val="0"/>
              </a:spcAft>
              <a:buClr>
                <a:schemeClr val="dk1"/>
              </a:buClr>
              <a:buSzPts val="1400"/>
              <a:buFont typeface="Arial"/>
              <a:buNone/>
              <a:defRPr sz="4200">
                <a:solidFill>
                  <a:schemeClr val="dk1"/>
                </a:solidFill>
              </a:defRPr>
            </a:lvl6pPr>
            <a:lvl7pPr indent="0" lvl="6" algn="ctr">
              <a:spcBef>
                <a:spcPts val="0"/>
              </a:spcBef>
              <a:spcAft>
                <a:spcPts val="0"/>
              </a:spcAft>
              <a:buClr>
                <a:schemeClr val="dk1"/>
              </a:buClr>
              <a:buSzPts val="1400"/>
              <a:buFont typeface="Arial"/>
              <a:buNone/>
              <a:defRPr sz="4200">
                <a:solidFill>
                  <a:schemeClr val="dk1"/>
                </a:solidFill>
              </a:defRPr>
            </a:lvl7pPr>
            <a:lvl8pPr indent="0" lvl="7" algn="ctr">
              <a:spcBef>
                <a:spcPts val="0"/>
              </a:spcBef>
              <a:spcAft>
                <a:spcPts val="0"/>
              </a:spcAft>
              <a:buClr>
                <a:schemeClr val="dk1"/>
              </a:buClr>
              <a:buSzPts val="1400"/>
              <a:buFont typeface="Arial"/>
              <a:buNone/>
              <a:defRPr sz="4200">
                <a:solidFill>
                  <a:schemeClr val="dk1"/>
                </a:solidFill>
              </a:defRPr>
            </a:lvl8pPr>
            <a:lvl9pPr indent="0" lvl="8" algn="ctr">
              <a:spcBef>
                <a:spcPts val="0"/>
              </a:spcBef>
              <a:spcAft>
                <a:spcPts val="0"/>
              </a:spcAft>
              <a:buClr>
                <a:schemeClr val="dk1"/>
              </a:buClr>
              <a:buSzPts val="1400"/>
              <a:buFont typeface="Arial"/>
              <a:buNone/>
              <a:defRPr sz="4200">
                <a:solidFill>
                  <a:schemeClr val="dk1"/>
                </a:solidFill>
              </a:defRPr>
            </a:lvl9pPr>
          </a:lstStyle>
          <a:p/>
        </p:txBody>
      </p:sp>
      <p:sp>
        <p:nvSpPr>
          <p:cNvPr id="46" name="Google Shape;46;p11"/>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47" name="Google Shape;47;p11"/>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8" name="Google Shape;48;p11"/>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9" name="Shape 49"/>
        <p:cNvGrpSpPr/>
        <p:nvPr/>
      </p:nvGrpSpPr>
      <p:grpSpPr>
        <a:xfrm>
          <a:off x="0" y="0"/>
          <a:ext cx="0" cy="0"/>
          <a:chOff x="0" y="0"/>
          <a:chExt cx="0" cy="0"/>
        </a:xfrm>
      </p:grpSpPr>
      <p:sp>
        <p:nvSpPr>
          <p:cNvPr id="50" name="Google Shape;50;p12"/>
          <p:cNvSpPr txBox="1"/>
          <p:nvPr>
            <p:ph idx="1" type="body"/>
          </p:nvPr>
        </p:nvSpPr>
        <p:spPr>
          <a:xfrm>
            <a:off x="311700" y="5640766"/>
            <a:ext cx="5998800" cy="8067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1" name="Google Shape;51;p12"/>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52" name="Shape 52"/>
        <p:cNvGrpSpPr/>
        <p:nvPr/>
      </p:nvGrpSpPr>
      <p:grpSpPr>
        <a:xfrm>
          <a:off x="0" y="0"/>
          <a:ext cx="0" cy="0"/>
          <a:chOff x="0" y="0"/>
          <a:chExt cx="0" cy="0"/>
        </a:xfrm>
      </p:grpSpPr>
      <p:sp>
        <p:nvSpPr>
          <p:cNvPr id="53" name="Google Shape;53;p13"/>
          <p:cNvSpPr txBox="1"/>
          <p:nvPr>
            <p:ph type="title"/>
          </p:nvPr>
        </p:nvSpPr>
        <p:spPr>
          <a:xfrm>
            <a:off x="311700" y="1474833"/>
            <a:ext cx="8520600" cy="26181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sz="12000">
                <a:solidFill>
                  <a:schemeClr val="dk1"/>
                </a:solidFill>
              </a:defRPr>
            </a:lvl2pPr>
            <a:lvl3pPr indent="0" lvl="2" algn="ctr">
              <a:spcBef>
                <a:spcPts val="0"/>
              </a:spcBef>
              <a:spcAft>
                <a:spcPts val="0"/>
              </a:spcAft>
              <a:buClr>
                <a:schemeClr val="dk1"/>
              </a:buClr>
              <a:buSzPts val="1400"/>
              <a:buFont typeface="Arial"/>
              <a:buNone/>
              <a:defRPr sz="12000">
                <a:solidFill>
                  <a:schemeClr val="dk1"/>
                </a:solidFill>
              </a:defRPr>
            </a:lvl3pPr>
            <a:lvl4pPr indent="0" lvl="3" algn="ctr">
              <a:spcBef>
                <a:spcPts val="0"/>
              </a:spcBef>
              <a:spcAft>
                <a:spcPts val="0"/>
              </a:spcAft>
              <a:buClr>
                <a:schemeClr val="dk1"/>
              </a:buClr>
              <a:buSzPts val="1400"/>
              <a:buFont typeface="Arial"/>
              <a:buNone/>
              <a:defRPr sz="12000">
                <a:solidFill>
                  <a:schemeClr val="dk1"/>
                </a:solidFill>
              </a:defRPr>
            </a:lvl4pPr>
            <a:lvl5pPr indent="0" lvl="4" algn="ctr">
              <a:spcBef>
                <a:spcPts val="0"/>
              </a:spcBef>
              <a:spcAft>
                <a:spcPts val="0"/>
              </a:spcAft>
              <a:buClr>
                <a:schemeClr val="dk1"/>
              </a:buClr>
              <a:buSzPts val="1400"/>
              <a:buFont typeface="Arial"/>
              <a:buNone/>
              <a:defRPr sz="12000">
                <a:solidFill>
                  <a:schemeClr val="dk1"/>
                </a:solidFill>
              </a:defRPr>
            </a:lvl5pPr>
            <a:lvl6pPr indent="0" lvl="5" algn="ctr">
              <a:spcBef>
                <a:spcPts val="0"/>
              </a:spcBef>
              <a:spcAft>
                <a:spcPts val="0"/>
              </a:spcAft>
              <a:buClr>
                <a:schemeClr val="dk1"/>
              </a:buClr>
              <a:buSzPts val="1400"/>
              <a:buFont typeface="Arial"/>
              <a:buNone/>
              <a:defRPr sz="12000">
                <a:solidFill>
                  <a:schemeClr val="dk1"/>
                </a:solidFill>
              </a:defRPr>
            </a:lvl6pPr>
            <a:lvl7pPr indent="0" lvl="6" algn="ctr">
              <a:spcBef>
                <a:spcPts val="0"/>
              </a:spcBef>
              <a:spcAft>
                <a:spcPts val="0"/>
              </a:spcAft>
              <a:buClr>
                <a:schemeClr val="dk1"/>
              </a:buClr>
              <a:buSzPts val="1400"/>
              <a:buFont typeface="Arial"/>
              <a:buNone/>
              <a:defRPr sz="12000">
                <a:solidFill>
                  <a:schemeClr val="dk1"/>
                </a:solidFill>
              </a:defRPr>
            </a:lvl7pPr>
            <a:lvl8pPr indent="0" lvl="7" algn="ctr">
              <a:spcBef>
                <a:spcPts val="0"/>
              </a:spcBef>
              <a:spcAft>
                <a:spcPts val="0"/>
              </a:spcAft>
              <a:buClr>
                <a:schemeClr val="dk1"/>
              </a:buClr>
              <a:buSzPts val="1400"/>
              <a:buFont typeface="Arial"/>
              <a:buNone/>
              <a:defRPr sz="12000">
                <a:solidFill>
                  <a:schemeClr val="dk1"/>
                </a:solidFill>
              </a:defRPr>
            </a:lvl8pPr>
            <a:lvl9pPr indent="0" lvl="8" algn="ctr">
              <a:spcBef>
                <a:spcPts val="0"/>
              </a:spcBef>
              <a:spcAft>
                <a:spcPts val="0"/>
              </a:spcAft>
              <a:buClr>
                <a:schemeClr val="dk1"/>
              </a:buClr>
              <a:buSzPts val="1400"/>
              <a:buFont typeface="Arial"/>
              <a:buNone/>
              <a:defRPr sz="12000">
                <a:solidFill>
                  <a:schemeClr val="dk1"/>
                </a:solidFill>
              </a:defRPr>
            </a:lvl9pPr>
          </a:lstStyle>
          <a:p/>
        </p:txBody>
      </p:sp>
      <p:sp>
        <p:nvSpPr>
          <p:cNvPr id="54" name="Google Shape;54;p13"/>
          <p:cNvSpPr txBox="1"/>
          <p:nvPr>
            <p:ph idx="1" type="body"/>
          </p:nvPr>
        </p:nvSpPr>
        <p:spPr>
          <a:xfrm>
            <a:off x="311700" y="4202966"/>
            <a:ext cx="8520600" cy="1734300"/>
          </a:xfrm>
          <a:prstGeom prst="rect">
            <a:avLst/>
          </a:prstGeom>
          <a:noFill/>
          <a:ln>
            <a:noFill/>
          </a:ln>
        </p:spPr>
        <p:txBody>
          <a:bodyPr anchorCtr="0" anchor="t" bIns="91425" lIns="91425" spcFirstLastPara="1" rIns="91425" wrap="square" tIns="91425"/>
          <a:lstStyle>
            <a:lvl1pPr indent="-228600" lvl="0" marL="457200" marR="0" rtl="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5" name="Google Shape;55;p13"/>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4"/>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Blank 1">
    <p:spTree>
      <p:nvGrpSpPr>
        <p:cNvPr id="58" name="Shape 58"/>
        <p:cNvGrpSpPr/>
        <p:nvPr/>
      </p:nvGrpSpPr>
      <p:grpSpPr>
        <a:xfrm>
          <a:off x="0" y="0"/>
          <a:ext cx="0" cy="0"/>
          <a:chOff x="0" y="0"/>
          <a:chExt cx="0" cy="0"/>
        </a:xfrm>
      </p:grpSpPr>
      <p:sp>
        <p:nvSpPr>
          <p:cNvPr id="59" name="Google Shape;59;p15"/>
          <p:cNvSpPr txBox="1"/>
          <p:nvPr>
            <p:ph idx="12" type="sldNum"/>
          </p:nvPr>
        </p:nvSpPr>
        <p:spPr>
          <a:xfrm>
            <a:off x="6553200" y="6245225"/>
            <a:ext cx="2133600" cy="288900"/>
          </a:xfrm>
          <a:prstGeom prst="rect">
            <a:avLst/>
          </a:prstGeom>
          <a:noFill/>
          <a:ln>
            <a:noFill/>
          </a:ln>
        </p:spPr>
        <p:txBody>
          <a:bodyPr anchorCtr="0" anchor="t" bIns="45700" lIns="45700" spcFirstLastPara="1" rIns="45700" wrap="square" tIns="45700">
            <a:noAutofit/>
          </a:bodyPr>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type="twoObj">
  <p:cSld name="TWO_OBJECTS">
    <p:spTree>
      <p:nvGrpSpPr>
        <p:cNvPr id="13" name="Shape 13"/>
        <p:cNvGrpSpPr/>
        <p:nvPr/>
      </p:nvGrpSpPr>
      <p:grpSpPr>
        <a:xfrm>
          <a:off x="0" y="0"/>
          <a:ext cx="0" cy="0"/>
          <a:chOff x="0" y="0"/>
          <a:chExt cx="0" cy="0"/>
        </a:xfrm>
      </p:grpSpPr>
      <p:sp>
        <p:nvSpPr>
          <p:cNvPr id="14" name="Google Shape;14;p3"/>
          <p:cNvSpPr txBox="1"/>
          <p:nvPr>
            <p:ph type="title"/>
          </p:nvPr>
        </p:nvSpPr>
        <p:spPr>
          <a:xfrm>
            <a:off x="457200" y="92075"/>
            <a:ext cx="8229600" cy="1508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5pPr>
            <a:lvl6pPr indent="457200" lvl="5"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6pPr>
            <a:lvl7pPr indent="914400" lvl="6"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7pPr>
            <a:lvl8pPr indent="1371600" lvl="7"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8pPr>
            <a:lvl9pPr indent="1828800" lvl="8"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9pPr>
          </a:lstStyle>
          <a:p/>
        </p:txBody>
      </p:sp>
      <p:sp>
        <p:nvSpPr>
          <p:cNvPr id="15" name="Google Shape;15;p3"/>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lnSpc>
                <a:spcPct val="115000"/>
              </a:lnSpc>
              <a:spcBef>
                <a:spcPts val="7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115000"/>
              </a:lnSpc>
              <a:spcBef>
                <a:spcPts val="16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115000"/>
              </a:lnSpc>
              <a:spcBef>
                <a:spcPts val="16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6pPr>
            <a:lvl7pPr indent="-342900" lvl="6" marL="32004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7pPr>
            <a:lvl8pPr indent="-342900" lvl="7" marL="36576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8pPr>
            <a:lvl9pPr indent="-342900" lvl="8" marL="4114800" marR="0" rtl="0" algn="l">
              <a:lnSpc>
                <a:spcPct val="115000"/>
              </a:lnSpc>
              <a:spcBef>
                <a:spcPts val="1600"/>
              </a:spcBef>
              <a:spcAft>
                <a:spcPts val="1600"/>
              </a:spcAft>
              <a:buClr>
                <a:schemeClr val="dk2"/>
              </a:buClr>
              <a:buSzPts val="1800"/>
              <a:buFont typeface="Arial"/>
              <a:buChar char="»"/>
              <a:defRPr b="0" i="0" sz="1800" u="none" cap="none" strike="noStrike">
                <a:solidFill>
                  <a:schemeClr val="dk2"/>
                </a:solidFill>
                <a:latin typeface="Arial"/>
                <a:ea typeface="Arial"/>
                <a:cs typeface="Arial"/>
                <a:sym typeface="Arial"/>
              </a:defRPr>
            </a:lvl9pPr>
          </a:lstStyle>
          <a:p/>
        </p:txBody>
      </p:sp>
      <p:sp>
        <p:nvSpPr>
          <p:cNvPr id="16" name="Google Shape;16;p3"/>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lnSpc>
                <a:spcPct val="115000"/>
              </a:lnSpc>
              <a:spcBef>
                <a:spcPts val="7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115000"/>
              </a:lnSpc>
              <a:spcBef>
                <a:spcPts val="16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115000"/>
              </a:lnSpc>
              <a:spcBef>
                <a:spcPts val="16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6pPr>
            <a:lvl7pPr indent="-342900" lvl="6" marL="32004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7pPr>
            <a:lvl8pPr indent="-342900" lvl="7" marL="36576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8pPr>
            <a:lvl9pPr indent="-342900" lvl="8" marL="4114800" marR="0" rtl="0" algn="l">
              <a:lnSpc>
                <a:spcPct val="115000"/>
              </a:lnSpc>
              <a:spcBef>
                <a:spcPts val="1600"/>
              </a:spcBef>
              <a:spcAft>
                <a:spcPts val="1600"/>
              </a:spcAft>
              <a:buClr>
                <a:schemeClr val="dk2"/>
              </a:buClr>
              <a:buSzPts val="1800"/>
              <a:buFont typeface="Arial"/>
              <a:buChar char="»"/>
              <a:defRPr b="0" i="0" sz="18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7" name="Shape 17"/>
        <p:cNvGrpSpPr/>
        <p:nvPr/>
      </p:nvGrpSpPr>
      <p:grpSpPr>
        <a:xfrm>
          <a:off x="0" y="0"/>
          <a:ext cx="0" cy="0"/>
          <a:chOff x="0" y="0"/>
          <a:chExt cx="0" cy="0"/>
        </a:xfrm>
      </p:grpSpPr>
      <p:sp>
        <p:nvSpPr>
          <p:cNvPr id="18" name="Google Shape;18;p4"/>
          <p:cNvSpPr txBox="1"/>
          <p:nvPr>
            <p:ph type="title"/>
          </p:nvPr>
        </p:nvSpPr>
        <p:spPr>
          <a:xfrm>
            <a:off x="457200" y="92075"/>
            <a:ext cx="8229600" cy="1508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5pPr>
            <a:lvl6pPr indent="457200" lvl="5"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6pPr>
            <a:lvl7pPr indent="914400" lvl="6"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7pPr>
            <a:lvl8pPr indent="1371600" lvl="7"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8pPr>
            <a:lvl9pPr indent="1828800" lvl="8" marL="0" marR="0" rtl="0" algn="ctr">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9pPr>
          </a:lstStyle>
          <a:p/>
        </p:txBody>
      </p:sp>
      <p:sp>
        <p:nvSpPr>
          <p:cNvPr id="19" name="Google Shape;19;p4"/>
          <p:cNvSpPr txBox="1"/>
          <p:nvPr>
            <p:ph idx="1" type="body"/>
          </p:nvPr>
        </p:nvSpPr>
        <p:spPr>
          <a:xfrm>
            <a:off x="457200" y="1600200"/>
            <a:ext cx="8229600" cy="5257800"/>
          </a:xfrm>
          <a:prstGeom prst="rect">
            <a:avLst/>
          </a:prstGeom>
          <a:noFill/>
          <a:ln>
            <a:noFill/>
          </a:ln>
        </p:spPr>
        <p:txBody>
          <a:bodyPr anchorCtr="0" anchor="t" bIns="91425" lIns="91425" spcFirstLastPara="1" rIns="91425" wrap="square" tIns="91425"/>
          <a:lstStyle>
            <a:lvl1pPr indent="-431800" lvl="0" marL="457200" marR="0" rtl="0" algn="l">
              <a:lnSpc>
                <a:spcPct val="115000"/>
              </a:lnSpc>
              <a:spcBef>
                <a:spcPts val="70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1pPr>
            <a:lvl2pPr indent="-431800" lvl="1" marL="914400" marR="0" rtl="0" algn="l">
              <a:lnSpc>
                <a:spcPct val="115000"/>
              </a:lnSpc>
              <a:spcBef>
                <a:spcPts val="160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2pPr>
            <a:lvl3pPr indent="-431800" lvl="2" marL="1371600" marR="0" rtl="0" algn="l">
              <a:lnSpc>
                <a:spcPct val="115000"/>
              </a:lnSpc>
              <a:spcBef>
                <a:spcPts val="160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3pPr>
            <a:lvl4pPr indent="-431800" lvl="3" marL="1828800" marR="0" rtl="0" algn="l">
              <a:lnSpc>
                <a:spcPct val="115000"/>
              </a:lnSpc>
              <a:spcBef>
                <a:spcPts val="160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4pPr>
            <a:lvl5pPr indent="-431800" lvl="4" marL="2286000" marR="0" rtl="0" algn="l">
              <a:lnSpc>
                <a:spcPct val="115000"/>
              </a:lnSpc>
              <a:spcBef>
                <a:spcPts val="160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5pPr>
            <a:lvl6pPr indent="-431800" lvl="5" marL="2743200" marR="0" rtl="0" algn="l">
              <a:lnSpc>
                <a:spcPct val="115000"/>
              </a:lnSpc>
              <a:spcBef>
                <a:spcPts val="160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6pPr>
            <a:lvl7pPr indent="-431800" lvl="6" marL="3200400" marR="0" rtl="0" algn="l">
              <a:lnSpc>
                <a:spcPct val="115000"/>
              </a:lnSpc>
              <a:spcBef>
                <a:spcPts val="160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7pPr>
            <a:lvl8pPr indent="-431800" lvl="7" marL="3657600" marR="0" rtl="0" algn="l">
              <a:lnSpc>
                <a:spcPct val="115000"/>
              </a:lnSpc>
              <a:spcBef>
                <a:spcPts val="160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8pPr>
            <a:lvl9pPr indent="-431800" lvl="8" marL="4114800" marR="0" rtl="0" algn="l">
              <a:lnSpc>
                <a:spcPct val="115000"/>
              </a:lnSpc>
              <a:spcBef>
                <a:spcPts val="1600"/>
              </a:spcBef>
              <a:spcAft>
                <a:spcPts val="1600"/>
              </a:spcAft>
              <a:buClr>
                <a:schemeClr val="dk2"/>
              </a:buClr>
              <a:buSzPts val="3200"/>
              <a:buFont typeface="Arial"/>
              <a:buChar char="»"/>
              <a:defRPr b="0" i="0" sz="3200" u="none" cap="none" strike="noStrike">
                <a:solidFill>
                  <a:schemeClr val="dk2"/>
                </a:solidFill>
                <a:latin typeface="Arial"/>
                <a:ea typeface="Arial"/>
                <a:cs typeface="Arial"/>
                <a:sym typeface="Arial"/>
              </a:defRPr>
            </a:lvl9pPr>
          </a:lstStyle>
          <a:p/>
        </p:txBody>
      </p:sp>
      <p:sp>
        <p:nvSpPr>
          <p:cNvPr id="20" name="Google Shape;20;p4"/>
          <p:cNvSpPr txBox="1"/>
          <p:nvPr>
            <p:ph idx="12" type="sldNum"/>
          </p:nvPr>
        </p:nvSpPr>
        <p:spPr>
          <a:xfrm>
            <a:off x="6553200" y="6245225"/>
            <a:ext cx="2133600" cy="288900"/>
          </a:xfrm>
          <a:prstGeom prst="rect">
            <a:avLst/>
          </a:prstGeom>
          <a:noFill/>
          <a:ln>
            <a:noFill/>
          </a:ln>
        </p:spPr>
        <p:txBody>
          <a:bodyPr anchorCtr="0" anchor="t" bIns="45700" lIns="45700" spcFirstLastPara="1" rIns="45700" wrap="square" tIns="45700">
            <a:noAutofit/>
          </a:bodyPr>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5"/>
          <p:cNvSpPr txBox="1"/>
          <p:nvPr>
            <p:ph type="ctrTitle"/>
          </p:nvPr>
        </p:nvSpPr>
        <p:spPr>
          <a:xfrm>
            <a:off x="311708" y="992766"/>
            <a:ext cx="8520600" cy="27369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sz="5200">
                <a:solidFill>
                  <a:schemeClr val="dk1"/>
                </a:solidFill>
              </a:defRPr>
            </a:lvl2pPr>
            <a:lvl3pPr indent="0" lvl="2" algn="ctr">
              <a:spcBef>
                <a:spcPts val="0"/>
              </a:spcBef>
              <a:spcAft>
                <a:spcPts val="0"/>
              </a:spcAft>
              <a:buClr>
                <a:schemeClr val="dk1"/>
              </a:buClr>
              <a:buSzPts val="1400"/>
              <a:buFont typeface="Arial"/>
              <a:buNone/>
              <a:defRPr sz="5200">
                <a:solidFill>
                  <a:schemeClr val="dk1"/>
                </a:solidFill>
              </a:defRPr>
            </a:lvl3pPr>
            <a:lvl4pPr indent="0" lvl="3" algn="ctr">
              <a:spcBef>
                <a:spcPts val="0"/>
              </a:spcBef>
              <a:spcAft>
                <a:spcPts val="0"/>
              </a:spcAft>
              <a:buClr>
                <a:schemeClr val="dk1"/>
              </a:buClr>
              <a:buSzPts val="1400"/>
              <a:buFont typeface="Arial"/>
              <a:buNone/>
              <a:defRPr sz="5200">
                <a:solidFill>
                  <a:schemeClr val="dk1"/>
                </a:solidFill>
              </a:defRPr>
            </a:lvl4pPr>
            <a:lvl5pPr indent="0" lvl="4" algn="ctr">
              <a:spcBef>
                <a:spcPts val="0"/>
              </a:spcBef>
              <a:spcAft>
                <a:spcPts val="0"/>
              </a:spcAft>
              <a:buClr>
                <a:schemeClr val="dk1"/>
              </a:buClr>
              <a:buSzPts val="1400"/>
              <a:buFont typeface="Arial"/>
              <a:buNone/>
              <a:defRPr sz="5200">
                <a:solidFill>
                  <a:schemeClr val="dk1"/>
                </a:solidFill>
              </a:defRPr>
            </a:lvl5pPr>
            <a:lvl6pPr indent="0" lvl="5" algn="ctr">
              <a:spcBef>
                <a:spcPts val="0"/>
              </a:spcBef>
              <a:spcAft>
                <a:spcPts val="0"/>
              </a:spcAft>
              <a:buClr>
                <a:schemeClr val="dk1"/>
              </a:buClr>
              <a:buSzPts val="1400"/>
              <a:buFont typeface="Arial"/>
              <a:buNone/>
              <a:defRPr sz="5200">
                <a:solidFill>
                  <a:schemeClr val="dk1"/>
                </a:solidFill>
              </a:defRPr>
            </a:lvl6pPr>
            <a:lvl7pPr indent="0" lvl="6" algn="ctr">
              <a:spcBef>
                <a:spcPts val="0"/>
              </a:spcBef>
              <a:spcAft>
                <a:spcPts val="0"/>
              </a:spcAft>
              <a:buClr>
                <a:schemeClr val="dk1"/>
              </a:buClr>
              <a:buSzPts val="1400"/>
              <a:buFont typeface="Arial"/>
              <a:buNone/>
              <a:defRPr sz="5200">
                <a:solidFill>
                  <a:schemeClr val="dk1"/>
                </a:solidFill>
              </a:defRPr>
            </a:lvl7pPr>
            <a:lvl8pPr indent="0" lvl="7" algn="ctr">
              <a:spcBef>
                <a:spcPts val="0"/>
              </a:spcBef>
              <a:spcAft>
                <a:spcPts val="0"/>
              </a:spcAft>
              <a:buClr>
                <a:schemeClr val="dk1"/>
              </a:buClr>
              <a:buSzPts val="1400"/>
              <a:buFont typeface="Arial"/>
              <a:buNone/>
              <a:defRPr sz="5200">
                <a:solidFill>
                  <a:schemeClr val="dk1"/>
                </a:solidFill>
              </a:defRPr>
            </a:lvl8pPr>
            <a:lvl9pPr indent="0" lvl="8" algn="ctr">
              <a:spcBef>
                <a:spcPts val="0"/>
              </a:spcBef>
              <a:spcAft>
                <a:spcPts val="0"/>
              </a:spcAft>
              <a:buClr>
                <a:schemeClr val="dk1"/>
              </a:buClr>
              <a:buSzPts val="1400"/>
              <a:buFont typeface="Arial"/>
              <a:buNone/>
              <a:defRPr sz="5200">
                <a:solidFill>
                  <a:schemeClr val="dk1"/>
                </a:solidFill>
              </a:defRPr>
            </a:lvl9pPr>
          </a:lstStyle>
          <a:p/>
        </p:txBody>
      </p:sp>
      <p:sp>
        <p:nvSpPr>
          <p:cNvPr id="23" name="Google Shape;23;p5"/>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24" name="Google Shape;24;p5"/>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5" name="Shape 25"/>
        <p:cNvGrpSpPr/>
        <p:nvPr/>
      </p:nvGrpSpPr>
      <p:grpSpPr>
        <a:xfrm>
          <a:off x="0" y="0"/>
          <a:ext cx="0" cy="0"/>
          <a:chOff x="0" y="0"/>
          <a:chExt cx="0" cy="0"/>
        </a:xfrm>
      </p:grpSpPr>
      <p:sp>
        <p:nvSpPr>
          <p:cNvPr id="26" name="Google Shape;26;p6"/>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36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sz="3600">
                <a:solidFill>
                  <a:schemeClr val="dk1"/>
                </a:solidFill>
              </a:defRPr>
            </a:lvl2pPr>
            <a:lvl3pPr indent="0" lvl="2" algn="ctr">
              <a:spcBef>
                <a:spcPts val="0"/>
              </a:spcBef>
              <a:spcAft>
                <a:spcPts val="0"/>
              </a:spcAft>
              <a:buClr>
                <a:schemeClr val="dk1"/>
              </a:buClr>
              <a:buSzPts val="1400"/>
              <a:buFont typeface="Arial"/>
              <a:buNone/>
              <a:defRPr sz="3600">
                <a:solidFill>
                  <a:schemeClr val="dk1"/>
                </a:solidFill>
              </a:defRPr>
            </a:lvl3pPr>
            <a:lvl4pPr indent="0" lvl="3" algn="ctr">
              <a:spcBef>
                <a:spcPts val="0"/>
              </a:spcBef>
              <a:spcAft>
                <a:spcPts val="0"/>
              </a:spcAft>
              <a:buClr>
                <a:schemeClr val="dk1"/>
              </a:buClr>
              <a:buSzPts val="1400"/>
              <a:buFont typeface="Arial"/>
              <a:buNone/>
              <a:defRPr sz="3600">
                <a:solidFill>
                  <a:schemeClr val="dk1"/>
                </a:solidFill>
              </a:defRPr>
            </a:lvl4pPr>
            <a:lvl5pPr indent="0" lvl="4" algn="ctr">
              <a:spcBef>
                <a:spcPts val="0"/>
              </a:spcBef>
              <a:spcAft>
                <a:spcPts val="0"/>
              </a:spcAft>
              <a:buClr>
                <a:schemeClr val="dk1"/>
              </a:buClr>
              <a:buSzPts val="1400"/>
              <a:buFont typeface="Arial"/>
              <a:buNone/>
              <a:defRPr sz="3600">
                <a:solidFill>
                  <a:schemeClr val="dk1"/>
                </a:solidFill>
              </a:defRPr>
            </a:lvl5pPr>
            <a:lvl6pPr indent="0" lvl="5" algn="ctr">
              <a:spcBef>
                <a:spcPts val="0"/>
              </a:spcBef>
              <a:spcAft>
                <a:spcPts val="0"/>
              </a:spcAft>
              <a:buClr>
                <a:schemeClr val="dk1"/>
              </a:buClr>
              <a:buSzPts val="1400"/>
              <a:buFont typeface="Arial"/>
              <a:buNone/>
              <a:defRPr sz="3600">
                <a:solidFill>
                  <a:schemeClr val="dk1"/>
                </a:solidFill>
              </a:defRPr>
            </a:lvl6pPr>
            <a:lvl7pPr indent="0" lvl="6" algn="ctr">
              <a:spcBef>
                <a:spcPts val="0"/>
              </a:spcBef>
              <a:spcAft>
                <a:spcPts val="0"/>
              </a:spcAft>
              <a:buClr>
                <a:schemeClr val="dk1"/>
              </a:buClr>
              <a:buSzPts val="1400"/>
              <a:buFont typeface="Arial"/>
              <a:buNone/>
              <a:defRPr sz="3600">
                <a:solidFill>
                  <a:schemeClr val="dk1"/>
                </a:solidFill>
              </a:defRPr>
            </a:lvl7pPr>
            <a:lvl8pPr indent="0" lvl="7" algn="ctr">
              <a:spcBef>
                <a:spcPts val="0"/>
              </a:spcBef>
              <a:spcAft>
                <a:spcPts val="0"/>
              </a:spcAft>
              <a:buClr>
                <a:schemeClr val="dk1"/>
              </a:buClr>
              <a:buSzPts val="1400"/>
              <a:buFont typeface="Arial"/>
              <a:buNone/>
              <a:defRPr sz="3600">
                <a:solidFill>
                  <a:schemeClr val="dk1"/>
                </a:solidFill>
              </a:defRPr>
            </a:lvl8pPr>
            <a:lvl9pPr indent="0" lvl="8" algn="ctr">
              <a:spcBef>
                <a:spcPts val="0"/>
              </a:spcBef>
              <a:spcAft>
                <a:spcPts val="0"/>
              </a:spcAft>
              <a:buClr>
                <a:schemeClr val="dk1"/>
              </a:buClr>
              <a:buSzPts val="1400"/>
              <a:buFont typeface="Arial"/>
              <a:buNone/>
              <a:defRPr sz="3600">
                <a:solidFill>
                  <a:schemeClr val="dk1"/>
                </a:solidFill>
              </a:defRPr>
            </a:lvl9pPr>
          </a:lstStyle>
          <a:p/>
        </p:txBody>
      </p:sp>
      <p:sp>
        <p:nvSpPr>
          <p:cNvPr id="27" name="Google Shape;27;p6"/>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sp>
        <p:nvSpPr>
          <p:cNvPr id="29" name="Google Shape;29;p7"/>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30" name="Google Shape;30;p7"/>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31" name="Google Shape;31;p7"/>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32" name="Google Shape;32;p7"/>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35" name="Google Shape;35;p8"/>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36" name="Shape 36"/>
        <p:cNvGrpSpPr/>
        <p:nvPr/>
      </p:nvGrpSpPr>
      <p:grpSpPr>
        <a:xfrm>
          <a:off x="0" y="0"/>
          <a:ext cx="0" cy="0"/>
          <a:chOff x="0" y="0"/>
          <a:chExt cx="0" cy="0"/>
        </a:xfrm>
      </p:grpSpPr>
      <p:sp>
        <p:nvSpPr>
          <p:cNvPr id="37" name="Google Shape;37;p9"/>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400">
                <a:solidFill>
                  <a:schemeClr val="dk1"/>
                </a:solidFill>
              </a:defRPr>
            </a:lvl2pPr>
            <a:lvl3pPr indent="0" lvl="2">
              <a:spcBef>
                <a:spcPts val="0"/>
              </a:spcBef>
              <a:spcAft>
                <a:spcPts val="0"/>
              </a:spcAft>
              <a:buClr>
                <a:schemeClr val="dk1"/>
              </a:buClr>
              <a:buSzPts val="1400"/>
              <a:buFont typeface="Arial"/>
              <a:buNone/>
              <a:defRPr sz="2400">
                <a:solidFill>
                  <a:schemeClr val="dk1"/>
                </a:solidFill>
              </a:defRPr>
            </a:lvl3pPr>
            <a:lvl4pPr indent="0" lvl="3">
              <a:spcBef>
                <a:spcPts val="0"/>
              </a:spcBef>
              <a:spcAft>
                <a:spcPts val="0"/>
              </a:spcAft>
              <a:buClr>
                <a:schemeClr val="dk1"/>
              </a:buClr>
              <a:buSzPts val="1400"/>
              <a:buFont typeface="Arial"/>
              <a:buNone/>
              <a:defRPr sz="2400">
                <a:solidFill>
                  <a:schemeClr val="dk1"/>
                </a:solidFill>
              </a:defRPr>
            </a:lvl4pPr>
            <a:lvl5pPr indent="0" lvl="4">
              <a:spcBef>
                <a:spcPts val="0"/>
              </a:spcBef>
              <a:spcAft>
                <a:spcPts val="0"/>
              </a:spcAft>
              <a:buClr>
                <a:schemeClr val="dk1"/>
              </a:buClr>
              <a:buSzPts val="1400"/>
              <a:buFont typeface="Arial"/>
              <a:buNone/>
              <a:defRPr sz="2400">
                <a:solidFill>
                  <a:schemeClr val="dk1"/>
                </a:solidFill>
              </a:defRPr>
            </a:lvl5pPr>
            <a:lvl6pPr indent="0" lvl="5">
              <a:spcBef>
                <a:spcPts val="0"/>
              </a:spcBef>
              <a:spcAft>
                <a:spcPts val="0"/>
              </a:spcAft>
              <a:buClr>
                <a:schemeClr val="dk1"/>
              </a:buClr>
              <a:buSzPts val="1400"/>
              <a:buFont typeface="Arial"/>
              <a:buNone/>
              <a:defRPr sz="2400">
                <a:solidFill>
                  <a:schemeClr val="dk1"/>
                </a:solidFill>
              </a:defRPr>
            </a:lvl6pPr>
            <a:lvl7pPr indent="0" lvl="6">
              <a:spcBef>
                <a:spcPts val="0"/>
              </a:spcBef>
              <a:spcAft>
                <a:spcPts val="0"/>
              </a:spcAft>
              <a:buClr>
                <a:schemeClr val="dk1"/>
              </a:buClr>
              <a:buSzPts val="1400"/>
              <a:buFont typeface="Arial"/>
              <a:buNone/>
              <a:defRPr sz="2400">
                <a:solidFill>
                  <a:schemeClr val="dk1"/>
                </a:solidFill>
              </a:defRPr>
            </a:lvl7pPr>
            <a:lvl8pPr indent="0" lvl="7">
              <a:spcBef>
                <a:spcPts val="0"/>
              </a:spcBef>
              <a:spcAft>
                <a:spcPts val="0"/>
              </a:spcAft>
              <a:buClr>
                <a:schemeClr val="dk1"/>
              </a:buClr>
              <a:buSzPts val="1400"/>
              <a:buFont typeface="Arial"/>
              <a:buNone/>
              <a:defRPr sz="2400">
                <a:solidFill>
                  <a:schemeClr val="dk1"/>
                </a:solidFill>
              </a:defRPr>
            </a:lvl8pPr>
            <a:lvl9pPr indent="0" lvl="8">
              <a:spcBef>
                <a:spcPts val="0"/>
              </a:spcBef>
              <a:spcAft>
                <a:spcPts val="0"/>
              </a:spcAft>
              <a:buClr>
                <a:schemeClr val="dk1"/>
              </a:buClr>
              <a:buSzPts val="1400"/>
              <a:buFont typeface="Arial"/>
              <a:buNone/>
              <a:defRPr sz="2400">
                <a:solidFill>
                  <a:schemeClr val="dk1"/>
                </a:solidFill>
              </a:defRPr>
            </a:lvl9pPr>
          </a:lstStyle>
          <a:p/>
        </p:txBody>
      </p:sp>
      <p:sp>
        <p:nvSpPr>
          <p:cNvPr id="38" name="Google Shape;38;p9"/>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39" name="Google Shape;39;p9"/>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40" name="Shape 40"/>
        <p:cNvGrpSpPr/>
        <p:nvPr/>
      </p:nvGrpSpPr>
      <p:grpSpPr>
        <a:xfrm>
          <a:off x="0" y="0"/>
          <a:ext cx="0" cy="0"/>
          <a:chOff x="0" y="0"/>
          <a:chExt cx="0" cy="0"/>
        </a:xfrm>
      </p:grpSpPr>
      <p:sp>
        <p:nvSpPr>
          <p:cNvPr id="41" name="Google Shape;41;p10"/>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4800">
                <a:solidFill>
                  <a:schemeClr val="dk1"/>
                </a:solidFill>
              </a:defRPr>
            </a:lvl2pPr>
            <a:lvl3pPr indent="0" lvl="2">
              <a:spcBef>
                <a:spcPts val="0"/>
              </a:spcBef>
              <a:spcAft>
                <a:spcPts val="0"/>
              </a:spcAft>
              <a:buClr>
                <a:schemeClr val="dk1"/>
              </a:buClr>
              <a:buSzPts val="1400"/>
              <a:buFont typeface="Arial"/>
              <a:buNone/>
              <a:defRPr sz="4800">
                <a:solidFill>
                  <a:schemeClr val="dk1"/>
                </a:solidFill>
              </a:defRPr>
            </a:lvl3pPr>
            <a:lvl4pPr indent="0" lvl="3">
              <a:spcBef>
                <a:spcPts val="0"/>
              </a:spcBef>
              <a:spcAft>
                <a:spcPts val="0"/>
              </a:spcAft>
              <a:buClr>
                <a:schemeClr val="dk1"/>
              </a:buClr>
              <a:buSzPts val="1400"/>
              <a:buFont typeface="Arial"/>
              <a:buNone/>
              <a:defRPr sz="4800">
                <a:solidFill>
                  <a:schemeClr val="dk1"/>
                </a:solidFill>
              </a:defRPr>
            </a:lvl4pPr>
            <a:lvl5pPr indent="0" lvl="4">
              <a:spcBef>
                <a:spcPts val="0"/>
              </a:spcBef>
              <a:spcAft>
                <a:spcPts val="0"/>
              </a:spcAft>
              <a:buClr>
                <a:schemeClr val="dk1"/>
              </a:buClr>
              <a:buSzPts val="1400"/>
              <a:buFont typeface="Arial"/>
              <a:buNone/>
              <a:defRPr sz="4800">
                <a:solidFill>
                  <a:schemeClr val="dk1"/>
                </a:solidFill>
              </a:defRPr>
            </a:lvl5pPr>
            <a:lvl6pPr indent="0" lvl="5">
              <a:spcBef>
                <a:spcPts val="0"/>
              </a:spcBef>
              <a:spcAft>
                <a:spcPts val="0"/>
              </a:spcAft>
              <a:buClr>
                <a:schemeClr val="dk1"/>
              </a:buClr>
              <a:buSzPts val="1400"/>
              <a:buFont typeface="Arial"/>
              <a:buNone/>
              <a:defRPr sz="4800">
                <a:solidFill>
                  <a:schemeClr val="dk1"/>
                </a:solidFill>
              </a:defRPr>
            </a:lvl6pPr>
            <a:lvl7pPr indent="0" lvl="6">
              <a:spcBef>
                <a:spcPts val="0"/>
              </a:spcBef>
              <a:spcAft>
                <a:spcPts val="0"/>
              </a:spcAft>
              <a:buClr>
                <a:schemeClr val="dk1"/>
              </a:buClr>
              <a:buSzPts val="1400"/>
              <a:buFont typeface="Arial"/>
              <a:buNone/>
              <a:defRPr sz="4800">
                <a:solidFill>
                  <a:schemeClr val="dk1"/>
                </a:solidFill>
              </a:defRPr>
            </a:lvl7pPr>
            <a:lvl8pPr indent="0" lvl="7">
              <a:spcBef>
                <a:spcPts val="0"/>
              </a:spcBef>
              <a:spcAft>
                <a:spcPts val="0"/>
              </a:spcAft>
              <a:buClr>
                <a:schemeClr val="dk1"/>
              </a:buClr>
              <a:buSzPts val="1400"/>
              <a:buFont typeface="Arial"/>
              <a:buNone/>
              <a:defRPr sz="4800">
                <a:solidFill>
                  <a:schemeClr val="dk1"/>
                </a:solidFill>
              </a:defRPr>
            </a:lvl8pPr>
            <a:lvl9pPr indent="0" lvl="8">
              <a:spcBef>
                <a:spcPts val="0"/>
              </a:spcBef>
              <a:spcAft>
                <a:spcPts val="0"/>
              </a:spcAft>
              <a:buClr>
                <a:schemeClr val="dk1"/>
              </a:buClr>
              <a:buSzPts val="1400"/>
              <a:buFont typeface="Arial"/>
              <a:buNone/>
              <a:defRPr sz="4800">
                <a:solidFill>
                  <a:schemeClr val="dk1"/>
                </a:solidFill>
              </a:defRPr>
            </a:lvl9pPr>
          </a:lstStyle>
          <a:p/>
        </p:txBody>
      </p:sp>
      <p:sp>
        <p:nvSpPr>
          <p:cNvPr id="42" name="Google Shape;42;p10"/>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4.pn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jpg"/><Relationship Id="rId9"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4.png"/><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2.xml"/><Relationship Id="rId4" Type="http://schemas.openxmlformats.org/officeDocument/2006/relationships/image" Target="../media/image4.pn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education.ohio.gov/Topics/Learning-in-Ohio/Literacy/Third-Grade-Reading-Guarantee" TargetMode="External"/><Relationship Id="rId4" Type="http://schemas.openxmlformats.org/officeDocument/2006/relationships/hyperlink" Target="http://education.ohio.gov/getattachment/Topics/Early-Learning/Third-Grade-Reading-Guarantee/TGRG-Guidance-Manual.pdf.aspx" TargetMode="External"/><Relationship Id="rId5" Type="http://schemas.openxmlformats.org/officeDocument/2006/relationships/image" Target="../media/image4.png"/><Relationship Id="rId6" Type="http://schemas.openxmlformats.org/officeDocument/2006/relationships/image" Target="../media/image1.jpg"/><Relationship Id="rId7" Type="http://schemas.openxmlformats.org/officeDocument/2006/relationships/image" Target="../media/image2.png"/><Relationship Id="rId8"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sites.google.com/columbus.k12.oh.us/elementaryteacherresources/reading" TargetMode="External"/><Relationship Id="rId4" Type="http://schemas.openxmlformats.org/officeDocument/2006/relationships/image" Target="../media/image4.pn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omments" Target="../comments/comment3.xml"/><Relationship Id="rId4" Type="http://schemas.openxmlformats.org/officeDocument/2006/relationships/image" Target="../media/image7.jp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grpSp>
        <p:nvGrpSpPr>
          <p:cNvPr id="64" name="Google Shape;64;p16"/>
          <p:cNvGrpSpPr/>
          <p:nvPr/>
        </p:nvGrpSpPr>
        <p:grpSpPr>
          <a:xfrm>
            <a:off x="0" y="0"/>
            <a:ext cx="9144000" cy="6781800"/>
            <a:chOff x="0" y="0"/>
            <a:chExt cx="9144000" cy="6781800"/>
          </a:xfrm>
        </p:grpSpPr>
        <p:sp>
          <p:nvSpPr>
            <p:cNvPr id="65" name="Google Shape;65;p16"/>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66" name="Google Shape;66;p16"/>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67" name="Google Shape;67;p16"/>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68" name="Google Shape;68;p16"/>
            <p:cNvPicPr preferRelativeResize="0"/>
            <p:nvPr/>
          </p:nvPicPr>
          <p:blipFill rotWithShape="1">
            <a:blip r:embed="rId4">
              <a:alphaModFix/>
            </a:blip>
            <a:srcRect b="0" l="0" r="0" t="0"/>
            <a:stretch/>
          </p:blipFill>
          <p:spPr>
            <a:xfrm>
              <a:off x="474662" y="106363"/>
              <a:ext cx="1143000" cy="1341437"/>
            </a:xfrm>
            <a:prstGeom prst="rect">
              <a:avLst/>
            </a:prstGeom>
            <a:noFill/>
            <a:ln>
              <a:noFill/>
            </a:ln>
          </p:spPr>
        </p:pic>
      </p:grpSp>
      <p:sp>
        <p:nvSpPr>
          <p:cNvPr id="69" name="Google Shape;69;p16"/>
          <p:cNvSpPr txBox="1"/>
          <p:nvPr>
            <p:ph type="title"/>
          </p:nvPr>
        </p:nvSpPr>
        <p:spPr>
          <a:xfrm>
            <a:off x="1146370" y="1905000"/>
            <a:ext cx="7421432" cy="169545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Font typeface="Arial"/>
              <a:buNone/>
            </a:pPr>
            <a:r>
              <a:rPr b="0" i="0" lang="en-US" sz="3600" u="none" cap="none" strike="noStrike">
                <a:solidFill>
                  <a:schemeClr val="dk1"/>
                </a:solidFill>
                <a:latin typeface="Arial"/>
                <a:ea typeface="Arial"/>
                <a:cs typeface="Arial"/>
                <a:sym typeface="Arial"/>
              </a:rPr>
              <a:t> Guidance for Creating a</a:t>
            </a:r>
            <a:endParaRPr/>
          </a:p>
          <a:p>
            <a:pPr indent="0" lvl="0" marL="0" marR="0" rtl="0" algn="ctr">
              <a:lnSpc>
                <a:spcPct val="100000"/>
              </a:lnSpc>
              <a:spcBef>
                <a:spcPts val="0"/>
              </a:spcBef>
              <a:spcAft>
                <a:spcPts val="0"/>
              </a:spcAft>
              <a:buClr>
                <a:schemeClr val="dk1"/>
              </a:buClr>
              <a:buFont typeface="Arial"/>
              <a:buNone/>
            </a:pPr>
            <a:r>
              <a:rPr b="0" i="0" lang="en-US" sz="3600" u="none" cap="none" strike="noStrike">
                <a:solidFill>
                  <a:schemeClr val="dk1"/>
                </a:solidFill>
                <a:latin typeface="Arial"/>
                <a:ea typeface="Arial"/>
                <a:cs typeface="Arial"/>
                <a:sym typeface="Arial"/>
              </a:rPr>
              <a:t>Reading Improvement and Monitoring Plan</a:t>
            </a:r>
            <a:endParaRPr/>
          </a:p>
        </p:txBody>
      </p:sp>
      <p:sp>
        <p:nvSpPr>
          <p:cNvPr id="70" name="Google Shape;70;p16"/>
          <p:cNvSpPr txBox="1"/>
          <p:nvPr>
            <p:ph idx="1" type="body"/>
          </p:nvPr>
        </p:nvSpPr>
        <p:spPr>
          <a:xfrm>
            <a:off x="1617662" y="3916362"/>
            <a:ext cx="6400799" cy="17526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C00000"/>
              </a:buClr>
              <a:buFont typeface="Arial"/>
              <a:buNone/>
            </a:pPr>
            <a:r>
              <a:t/>
            </a:r>
            <a:endParaRPr b="0" i="0" sz="3200" u="none" cap="none" strike="noStrike">
              <a:solidFill>
                <a:srgbClr val="C00000"/>
              </a:solidFill>
              <a:latin typeface="Arial"/>
              <a:ea typeface="Arial"/>
              <a:cs typeface="Arial"/>
              <a:sym typeface="Arial"/>
            </a:endParaRPr>
          </a:p>
          <a:p>
            <a:pPr indent="0" lvl="0" marL="0" marR="0" rtl="0" algn="l">
              <a:lnSpc>
                <a:spcPct val="115000"/>
              </a:lnSpc>
              <a:spcBef>
                <a:spcPts val="0"/>
              </a:spcBef>
              <a:spcAft>
                <a:spcPts val="0"/>
              </a:spcAft>
              <a:buClr>
                <a:srgbClr val="C00000"/>
              </a:buClr>
              <a:buFont typeface="Arial"/>
              <a:buNone/>
            </a:pPr>
            <a:r>
              <a:t/>
            </a:r>
            <a:endParaRPr b="0" i="0" sz="1800" u="none" cap="none" strike="noStrike">
              <a:solidFill>
                <a:schemeClr val="dk2"/>
              </a:solidFill>
              <a:latin typeface="Arial"/>
              <a:ea typeface="Arial"/>
              <a:cs typeface="Arial"/>
              <a:sym typeface="Arial"/>
            </a:endParaRPr>
          </a:p>
          <a:p>
            <a:pPr indent="0" lvl="0" marL="0" marR="0" rtl="0" algn="ctr">
              <a:lnSpc>
                <a:spcPct val="115000"/>
              </a:lnSpc>
              <a:spcBef>
                <a:spcPts val="700"/>
              </a:spcBef>
              <a:spcAft>
                <a:spcPts val="0"/>
              </a:spcAft>
              <a:buClr>
                <a:srgbClr val="C00000"/>
              </a:buClr>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15000"/>
              </a:lnSpc>
              <a:spcBef>
                <a:spcPts val="2300"/>
              </a:spcBef>
              <a:spcAft>
                <a:spcPts val="0"/>
              </a:spcAft>
              <a:buClr>
                <a:srgbClr val="C00000"/>
              </a:buClr>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15000"/>
              </a:lnSpc>
              <a:spcBef>
                <a:spcPts val="2300"/>
              </a:spcBef>
              <a:spcAft>
                <a:spcPts val="0"/>
              </a:spcAft>
              <a:buClr>
                <a:srgbClr val="C00000"/>
              </a:buClr>
              <a:buFont typeface="Arial"/>
              <a:buNone/>
            </a:pPr>
            <a:r>
              <a:t/>
            </a:r>
            <a:endParaRPr b="1" i="0" sz="1800" u="none" cap="none" strike="noStrike">
              <a:solidFill>
                <a:srgbClr val="C00000"/>
              </a:solidFill>
              <a:latin typeface="Arial"/>
              <a:ea typeface="Arial"/>
              <a:cs typeface="Arial"/>
              <a:sym typeface="Arial"/>
            </a:endParaRPr>
          </a:p>
        </p:txBody>
      </p:sp>
      <p:sp>
        <p:nvSpPr>
          <p:cNvPr id="71" name="Google Shape;71;p16"/>
          <p:cNvSpPr/>
          <p:nvPr/>
        </p:nvSpPr>
        <p:spPr>
          <a:xfrm>
            <a:off x="1036767" y="3657600"/>
            <a:ext cx="7640635" cy="152399"/>
          </a:xfrm>
          <a:prstGeom prst="rect">
            <a:avLst/>
          </a:prstGeom>
          <a:solidFill>
            <a:srgbClr val="C00000"/>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id="72" name="Google Shape;72;p16"/>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73" name="Google Shape;73;p16"/>
          <p:cNvPicPr preferRelativeResize="0"/>
          <p:nvPr/>
        </p:nvPicPr>
        <p:blipFill rotWithShape="1">
          <a:blip r:embed="rId6">
            <a:alphaModFix/>
          </a:blip>
          <a:srcRect b="0" l="0" r="0" t="0"/>
          <a:stretch/>
        </p:blipFill>
        <p:spPr>
          <a:xfrm>
            <a:off x="2828075" y="3916350"/>
            <a:ext cx="4185726" cy="2741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457200" y="92075"/>
            <a:ext cx="8229600" cy="1014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Student Information</a:t>
            </a:r>
            <a:endParaRPr b="1" i="0" sz="3600" u="none" cap="none" strike="noStrike">
              <a:solidFill>
                <a:schemeClr val="dk1"/>
              </a:solidFill>
              <a:latin typeface="Arial"/>
              <a:ea typeface="Arial"/>
              <a:cs typeface="Arial"/>
              <a:sym typeface="Arial"/>
            </a:endParaRPr>
          </a:p>
        </p:txBody>
      </p:sp>
      <p:sp>
        <p:nvSpPr>
          <p:cNvPr id="183" name="Google Shape;183;p25"/>
          <p:cNvSpPr txBox="1"/>
          <p:nvPr>
            <p:ph idx="1" type="body"/>
          </p:nvPr>
        </p:nvSpPr>
        <p:spPr>
          <a:xfrm>
            <a:off x="804000" y="1461951"/>
            <a:ext cx="7882800" cy="5124000"/>
          </a:xfrm>
          <a:prstGeom prst="rect">
            <a:avLst/>
          </a:prstGeom>
          <a:noFill/>
          <a:ln>
            <a:noFill/>
          </a:ln>
        </p:spPr>
        <p:txBody>
          <a:bodyPr anchorCtr="0" anchor="t" bIns="45700" lIns="45700" spcFirstLastPara="1" rIns="45700" wrap="square" tIns="45700">
            <a:noAutofit/>
          </a:bodyPr>
          <a:lstStyle/>
          <a:p>
            <a:pPr indent="-12700" lvl="0" marL="342900" marR="0" rtl="0" algn="l">
              <a:lnSpc>
                <a:spcPct val="115000"/>
              </a:lnSpc>
              <a:spcBef>
                <a:spcPts val="0"/>
              </a:spcBef>
              <a:spcAft>
                <a:spcPts val="0"/>
              </a:spcAft>
              <a:buClr>
                <a:schemeClr val="dk2"/>
              </a:buClr>
              <a:buSzPts val="2400"/>
              <a:buFont typeface="Arial"/>
              <a:buNone/>
            </a:pPr>
            <a:r>
              <a:t/>
            </a:r>
            <a:endParaRPr sz="2400"/>
          </a:p>
          <a:p>
            <a:pPr indent="-12700" lvl="0" marL="342900" marR="0" rtl="0" algn="l">
              <a:lnSpc>
                <a:spcPct val="115000"/>
              </a:lnSpc>
              <a:spcBef>
                <a:spcPts val="0"/>
              </a:spcBef>
              <a:spcAft>
                <a:spcPts val="0"/>
              </a:spcAft>
              <a:buClr>
                <a:schemeClr val="dk2"/>
              </a:buClr>
              <a:buSzPts val="2400"/>
              <a:buFont typeface="Arial"/>
              <a:buNone/>
            </a:pPr>
            <a:r>
              <a:t/>
            </a:r>
            <a:endParaRPr sz="2400"/>
          </a:p>
          <a:p>
            <a:pPr indent="-12700" lvl="0" marL="342900" marR="0" rtl="0" algn="l">
              <a:lnSpc>
                <a:spcPct val="115000"/>
              </a:lnSpc>
              <a:spcBef>
                <a:spcPts val="0"/>
              </a:spcBef>
              <a:spcAft>
                <a:spcPts val="0"/>
              </a:spcAft>
              <a:buClr>
                <a:schemeClr val="dk2"/>
              </a:buClr>
              <a:buSzPts val="2400"/>
              <a:buFont typeface="Arial"/>
              <a:buNone/>
            </a:pPr>
            <a:r>
              <a:rPr b="1" lang="en-US" sz="2000"/>
              <a:t>The following fields will not </a:t>
            </a:r>
            <a:r>
              <a:rPr b="1" lang="en-US" sz="2000"/>
              <a:t>pre-populate</a:t>
            </a:r>
            <a:r>
              <a:rPr b="1" lang="en-US" sz="2000"/>
              <a:t> and will need to be completed by the teacher before the document can be saved:</a:t>
            </a:r>
            <a:endParaRPr b="1" i="0" sz="2000" u="none" cap="none" strike="noStrike">
              <a:solidFill>
                <a:schemeClr val="dk2"/>
              </a:solidFill>
            </a:endParaRPr>
          </a:p>
          <a:p>
            <a:pPr indent="-12700" lvl="0" marL="342900" marR="0" rtl="0" algn="l">
              <a:lnSpc>
                <a:spcPct val="115000"/>
              </a:lnSpc>
              <a:spcBef>
                <a:spcPts val="2300"/>
              </a:spcBef>
              <a:spcAft>
                <a:spcPts val="0"/>
              </a:spcAft>
              <a:buClr>
                <a:schemeClr val="dk2"/>
              </a:buClr>
              <a:buSzPts val="2400"/>
              <a:buFont typeface="Arial"/>
              <a:buNone/>
            </a:pPr>
            <a:r>
              <a:t/>
            </a:r>
            <a:endParaRPr b="1" i="0" sz="2000" u="none" cap="none" strike="noStrike">
              <a:solidFill>
                <a:schemeClr val="dk2"/>
              </a:solidFill>
            </a:endParaRPr>
          </a:p>
          <a:p>
            <a:pPr indent="-12700" lvl="0" marL="342900" marR="0" rtl="0" algn="l">
              <a:lnSpc>
                <a:spcPct val="115000"/>
              </a:lnSpc>
              <a:spcBef>
                <a:spcPts val="2300"/>
              </a:spcBef>
              <a:spcAft>
                <a:spcPts val="0"/>
              </a:spcAft>
              <a:buClr>
                <a:schemeClr val="dk2"/>
              </a:buClr>
              <a:buSzPts val="24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2300"/>
              </a:spcBef>
              <a:spcAft>
                <a:spcPts val="0"/>
              </a:spcAft>
              <a:buClr>
                <a:schemeClr val="dk2"/>
              </a:buClr>
              <a:buFont typeface="Arial"/>
              <a:buNone/>
            </a:pPr>
            <a:r>
              <a:t/>
            </a:r>
            <a:endParaRPr sz="2400"/>
          </a:p>
          <a:p>
            <a:pPr indent="-12700" lvl="0" marL="342900" marR="0" rtl="0" algn="l">
              <a:lnSpc>
                <a:spcPct val="115000"/>
              </a:lnSpc>
              <a:spcBef>
                <a:spcPts val="1700"/>
              </a:spcBef>
              <a:spcAft>
                <a:spcPts val="0"/>
              </a:spcAft>
              <a:buClr>
                <a:schemeClr val="dk2"/>
              </a:buClr>
              <a:buSzPts val="2400"/>
              <a:buFont typeface="Arial"/>
              <a:buNone/>
            </a:pPr>
            <a:r>
              <a:t/>
            </a:r>
            <a:endParaRPr b="0" i="0" sz="2400" u="none" cap="none" strike="noStrike">
              <a:solidFill>
                <a:schemeClr val="dk2"/>
              </a:solidFill>
              <a:latin typeface="Arial"/>
              <a:ea typeface="Arial"/>
              <a:cs typeface="Arial"/>
              <a:sym typeface="Arial"/>
            </a:endParaRPr>
          </a:p>
        </p:txBody>
      </p:sp>
      <p:grpSp>
        <p:nvGrpSpPr>
          <p:cNvPr id="184" name="Google Shape;184;p25"/>
          <p:cNvGrpSpPr/>
          <p:nvPr/>
        </p:nvGrpSpPr>
        <p:grpSpPr>
          <a:xfrm>
            <a:off x="0" y="0"/>
            <a:ext cx="9144000" cy="6781800"/>
            <a:chOff x="0" y="0"/>
            <a:chExt cx="9144000" cy="6781800"/>
          </a:xfrm>
        </p:grpSpPr>
        <p:sp>
          <p:nvSpPr>
            <p:cNvPr id="185" name="Google Shape;185;p25"/>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25"/>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187" name="Google Shape;187;p25"/>
            <p:cNvPicPr preferRelativeResize="0"/>
            <p:nvPr/>
          </p:nvPicPr>
          <p:blipFill rotWithShape="1">
            <a:blip r:embed="rId4">
              <a:alphaModFix/>
            </a:blip>
            <a:srcRect b="0" l="0" r="0" t="0"/>
            <a:stretch/>
          </p:blipFill>
          <p:spPr>
            <a:xfrm>
              <a:off x="0" y="1905000"/>
              <a:ext cx="703200" cy="4022700"/>
            </a:xfrm>
            <a:prstGeom prst="rect">
              <a:avLst/>
            </a:prstGeom>
            <a:noFill/>
            <a:ln>
              <a:noFill/>
            </a:ln>
          </p:spPr>
        </p:pic>
        <p:pic>
          <p:nvPicPr>
            <p:cNvPr descr="CCSlogoColor187" id="188" name="Google Shape;188;p25"/>
            <p:cNvPicPr preferRelativeResize="0"/>
            <p:nvPr/>
          </p:nvPicPr>
          <p:blipFill rotWithShape="1">
            <a:blip r:embed="rId5">
              <a:alphaModFix/>
            </a:blip>
            <a:srcRect b="0" l="0" r="0" t="0"/>
            <a:stretch/>
          </p:blipFill>
          <p:spPr>
            <a:xfrm>
              <a:off x="474662" y="106363"/>
              <a:ext cx="1143000" cy="1341300"/>
            </a:xfrm>
            <a:prstGeom prst="rect">
              <a:avLst/>
            </a:prstGeom>
            <a:noFill/>
            <a:ln>
              <a:noFill/>
            </a:ln>
          </p:spPr>
        </p:pic>
      </p:grpSp>
      <p:pic>
        <p:nvPicPr>
          <p:cNvPr id="189" name="Google Shape;189;p25"/>
          <p:cNvPicPr preferRelativeResize="0"/>
          <p:nvPr/>
        </p:nvPicPr>
        <p:blipFill rotWithShape="1">
          <a:blip r:embed="rId6">
            <a:alphaModFix/>
          </a:blip>
          <a:srcRect b="0" l="0" r="0" t="0"/>
          <a:stretch/>
        </p:blipFill>
        <p:spPr>
          <a:xfrm>
            <a:off x="133350" y="1794149"/>
            <a:ext cx="420000" cy="4175100"/>
          </a:xfrm>
          <a:prstGeom prst="rect">
            <a:avLst/>
          </a:prstGeom>
          <a:noFill/>
          <a:ln>
            <a:noFill/>
          </a:ln>
        </p:spPr>
      </p:pic>
      <p:pic>
        <p:nvPicPr>
          <p:cNvPr id="190" name="Google Shape;190;p25"/>
          <p:cNvPicPr preferRelativeResize="0"/>
          <p:nvPr/>
        </p:nvPicPr>
        <p:blipFill rotWithShape="1">
          <a:blip r:embed="rId7">
            <a:alphaModFix/>
          </a:blip>
          <a:srcRect b="0" l="0" r="0" t="0"/>
          <a:stretch/>
        </p:blipFill>
        <p:spPr>
          <a:xfrm>
            <a:off x="7543150" y="92081"/>
            <a:ext cx="1143600" cy="1233600"/>
          </a:xfrm>
          <a:prstGeom prst="rect">
            <a:avLst/>
          </a:prstGeom>
          <a:noFill/>
          <a:ln>
            <a:noFill/>
          </a:ln>
        </p:spPr>
      </p:pic>
      <p:pic>
        <p:nvPicPr>
          <p:cNvPr id="191" name="Google Shape;191;p25"/>
          <p:cNvPicPr preferRelativeResize="0"/>
          <p:nvPr/>
        </p:nvPicPr>
        <p:blipFill>
          <a:blip r:embed="rId8">
            <a:alphaModFix/>
          </a:blip>
          <a:stretch>
            <a:fillRect/>
          </a:stretch>
        </p:blipFill>
        <p:spPr>
          <a:xfrm>
            <a:off x="804000" y="3692290"/>
            <a:ext cx="8229600" cy="6633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Google Shape;196;p26"/>
          <p:cNvPicPr preferRelativeResize="0"/>
          <p:nvPr/>
        </p:nvPicPr>
        <p:blipFill>
          <a:blip r:embed="rId3">
            <a:alphaModFix/>
          </a:blip>
          <a:stretch>
            <a:fillRect/>
          </a:stretch>
        </p:blipFill>
        <p:spPr>
          <a:xfrm>
            <a:off x="1555925" y="1569138"/>
            <a:ext cx="7038600" cy="3186112"/>
          </a:xfrm>
          <a:prstGeom prst="rect">
            <a:avLst/>
          </a:prstGeom>
          <a:noFill/>
          <a:ln>
            <a:noFill/>
          </a:ln>
        </p:spPr>
      </p:pic>
      <p:sp>
        <p:nvSpPr>
          <p:cNvPr id="197" name="Google Shape;197;p26"/>
          <p:cNvSpPr txBox="1"/>
          <p:nvPr>
            <p:ph type="title"/>
          </p:nvPr>
        </p:nvSpPr>
        <p:spPr>
          <a:xfrm>
            <a:off x="1465312" y="304800"/>
            <a:ext cx="7038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0" i="0" lang="en-US" sz="44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Student Information</a:t>
            </a:r>
            <a:endParaRPr b="1" i="0" sz="3600" u="none" cap="none" strike="noStrike">
              <a:solidFill>
                <a:schemeClr val="dk1"/>
              </a:solidFill>
              <a:latin typeface="Arial"/>
              <a:ea typeface="Arial"/>
              <a:cs typeface="Arial"/>
              <a:sym typeface="Arial"/>
            </a:endParaRPr>
          </a:p>
        </p:txBody>
      </p:sp>
      <p:sp>
        <p:nvSpPr>
          <p:cNvPr id="198" name="Google Shape;198;p26"/>
          <p:cNvSpPr txBox="1"/>
          <p:nvPr>
            <p:ph idx="1" type="body"/>
          </p:nvPr>
        </p:nvSpPr>
        <p:spPr>
          <a:xfrm>
            <a:off x="1203912" y="1592850"/>
            <a:ext cx="6736200" cy="22860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a:p>
            <a:pPr indent="0" lvl="0" marL="0" marR="0" rtl="0" algn="l">
              <a:lnSpc>
                <a:spcPct val="115000"/>
              </a:lnSpc>
              <a:spcBef>
                <a:spcPts val="48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p:txBody>
      </p:sp>
      <p:grpSp>
        <p:nvGrpSpPr>
          <p:cNvPr id="199" name="Google Shape;199;p26"/>
          <p:cNvGrpSpPr/>
          <p:nvPr/>
        </p:nvGrpSpPr>
        <p:grpSpPr>
          <a:xfrm>
            <a:off x="0" y="0"/>
            <a:ext cx="9144000" cy="6781800"/>
            <a:chOff x="0" y="0"/>
            <a:chExt cx="9144000" cy="6781800"/>
          </a:xfrm>
        </p:grpSpPr>
        <p:sp>
          <p:nvSpPr>
            <p:cNvPr id="200" name="Google Shape;200;p26"/>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26"/>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202" name="Google Shape;202;p26"/>
            <p:cNvPicPr preferRelativeResize="0"/>
            <p:nvPr/>
          </p:nvPicPr>
          <p:blipFill rotWithShape="1">
            <a:blip r:embed="rId4">
              <a:alphaModFix/>
            </a:blip>
            <a:srcRect b="0" l="0" r="0" t="0"/>
            <a:stretch/>
          </p:blipFill>
          <p:spPr>
            <a:xfrm>
              <a:off x="0" y="1905000"/>
              <a:ext cx="703200" cy="4022700"/>
            </a:xfrm>
            <a:prstGeom prst="rect">
              <a:avLst/>
            </a:prstGeom>
            <a:noFill/>
            <a:ln>
              <a:noFill/>
            </a:ln>
          </p:spPr>
        </p:pic>
        <p:pic>
          <p:nvPicPr>
            <p:cNvPr descr="CCSlogoColor187" id="203" name="Google Shape;203;p26"/>
            <p:cNvPicPr preferRelativeResize="0"/>
            <p:nvPr/>
          </p:nvPicPr>
          <p:blipFill rotWithShape="1">
            <a:blip r:embed="rId5">
              <a:alphaModFix/>
            </a:blip>
            <a:srcRect b="0" l="0" r="0" t="0"/>
            <a:stretch/>
          </p:blipFill>
          <p:spPr>
            <a:xfrm>
              <a:off x="474662" y="106363"/>
              <a:ext cx="1143000" cy="1341300"/>
            </a:xfrm>
            <a:prstGeom prst="rect">
              <a:avLst/>
            </a:prstGeom>
            <a:noFill/>
            <a:ln>
              <a:noFill/>
            </a:ln>
          </p:spPr>
        </p:pic>
      </p:grpSp>
      <p:pic>
        <p:nvPicPr>
          <p:cNvPr id="204" name="Google Shape;204;p26"/>
          <p:cNvPicPr preferRelativeResize="0"/>
          <p:nvPr/>
        </p:nvPicPr>
        <p:blipFill rotWithShape="1">
          <a:blip r:embed="rId6">
            <a:alphaModFix/>
          </a:blip>
          <a:srcRect b="0" l="0" r="0" t="0"/>
          <a:stretch/>
        </p:blipFill>
        <p:spPr>
          <a:xfrm>
            <a:off x="133350" y="1794149"/>
            <a:ext cx="419974" cy="4175150"/>
          </a:xfrm>
          <a:prstGeom prst="rect">
            <a:avLst/>
          </a:prstGeom>
          <a:noFill/>
          <a:ln>
            <a:noFill/>
          </a:ln>
        </p:spPr>
      </p:pic>
      <p:sp>
        <p:nvSpPr>
          <p:cNvPr id="205" name="Google Shape;205;p26"/>
          <p:cNvSpPr txBox="1"/>
          <p:nvPr/>
        </p:nvSpPr>
        <p:spPr>
          <a:xfrm>
            <a:off x="970825" y="4876600"/>
            <a:ext cx="6861000" cy="1799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Kindergarten</a:t>
            </a:r>
            <a:r>
              <a:rPr b="0" i="0" lang="en-US" sz="1800" u="none" cap="none" strike="noStrike">
                <a:solidFill>
                  <a:srgbClr val="000000"/>
                </a:solidFill>
                <a:latin typeface="Arial"/>
                <a:ea typeface="Arial"/>
                <a:cs typeface="Arial"/>
                <a:sym typeface="Arial"/>
              </a:rPr>
              <a:t> - KRA Language and Literacy (until Nov. 1st)</a:t>
            </a:r>
            <a:endParaRPr/>
          </a:p>
          <a:p>
            <a:pPr indent="-342900" lvl="1" marL="9144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NWEA MAP for Primary Grades after Nov. 1st.</a:t>
            </a:r>
            <a:endParaRPr/>
          </a:p>
          <a:p>
            <a:pPr indent="-342900" lvl="0" marL="4572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Grades 1 and 2 </a:t>
            </a:r>
            <a:r>
              <a:rPr b="0" i="0" lang="en-US" sz="1800" u="none" cap="none" strike="noStrike">
                <a:solidFill>
                  <a:srgbClr val="000000"/>
                </a:solidFill>
                <a:latin typeface="Arial"/>
                <a:ea typeface="Arial"/>
                <a:cs typeface="Arial"/>
                <a:sym typeface="Arial"/>
              </a:rPr>
              <a:t>– NWEA/ MAP for Primary Grades (reading) Cut score placed in Grade Expectation</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Grade 3 </a:t>
            </a:r>
            <a:r>
              <a:rPr b="0" i="0" lang="en-US" sz="1800" u="none" cap="none" strike="noStrike">
                <a:solidFill>
                  <a:srgbClr val="000000"/>
                </a:solidFill>
                <a:latin typeface="Arial"/>
                <a:ea typeface="Arial"/>
                <a:cs typeface="Arial"/>
                <a:sym typeface="Arial"/>
              </a:rPr>
              <a:t>– NWEA/ MAP (</a:t>
            </a:r>
            <a:r>
              <a:rPr lang="en-US" sz="1800">
                <a:solidFill>
                  <a:schemeClr val="dk1"/>
                </a:solidFill>
              </a:rPr>
              <a:t>Cut score placed in Grade Expectation) </a:t>
            </a:r>
            <a:r>
              <a:rPr b="0" i="0" lang="en-US" sz="1800" u="none" cap="none" strike="noStrike">
                <a:solidFill>
                  <a:srgbClr val="000000"/>
                </a:solidFill>
                <a:latin typeface="Arial"/>
                <a:ea typeface="Arial"/>
                <a:cs typeface="Arial"/>
                <a:sym typeface="Arial"/>
              </a:rPr>
              <a:t>and Ohio’s State Reading Test (AIR))</a:t>
            </a:r>
            <a:endParaRPr b="0" i="0" sz="1800" u="none" cap="none" strike="noStrike">
              <a:solidFill>
                <a:srgbClr val="000000"/>
              </a:solidFill>
              <a:latin typeface="Arial"/>
              <a:ea typeface="Arial"/>
              <a:cs typeface="Arial"/>
              <a:sym typeface="Arial"/>
            </a:endParaRPr>
          </a:p>
        </p:txBody>
      </p:sp>
      <p:pic>
        <p:nvPicPr>
          <p:cNvPr id="206" name="Google Shape;206;p26"/>
          <p:cNvPicPr preferRelativeResize="0"/>
          <p:nvPr/>
        </p:nvPicPr>
        <p:blipFill rotWithShape="1">
          <a:blip r:embed="rId7">
            <a:alphaModFix/>
          </a:blip>
          <a:srcRect b="0" l="0" r="0" t="0"/>
          <a:stretch/>
        </p:blipFill>
        <p:spPr>
          <a:xfrm>
            <a:off x="7702074" y="5456987"/>
            <a:ext cx="1324824" cy="1324824"/>
          </a:xfrm>
          <a:prstGeom prst="rect">
            <a:avLst/>
          </a:prstGeom>
          <a:noFill/>
          <a:ln>
            <a:noFill/>
          </a:ln>
        </p:spPr>
      </p:pic>
      <p:pic>
        <p:nvPicPr>
          <p:cNvPr id="207" name="Google Shape;207;p26"/>
          <p:cNvPicPr preferRelativeResize="0"/>
          <p:nvPr/>
        </p:nvPicPr>
        <p:blipFill rotWithShape="1">
          <a:blip r:embed="rId8">
            <a:alphaModFix/>
          </a:blip>
          <a:srcRect b="0" l="0" r="0" t="0"/>
          <a:stretch/>
        </p:blipFill>
        <p:spPr>
          <a:xfrm>
            <a:off x="7792662" y="140381"/>
            <a:ext cx="1143649" cy="1233649"/>
          </a:xfrm>
          <a:prstGeom prst="rect">
            <a:avLst/>
          </a:prstGeom>
          <a:noFill/>
          <a:ln>
            <a:noFill/>
          </a:ln>
        </p:spPr>
      </p:pic>
      <p:sp>
        <p:nvSpPr>
          <p:cNvPr id="208" name="Google Shape;208;p26"/>
          <p:cNvSpPr/>
          <p:nvPr/>
        </p:nvSpPr>
        <p:spPr>
          <a:xfrm>
            <a:off x="868400" y="2962075"/>
            <a:ext cx="905100" cy="202200"/>
          </a:xfrm>
          <a:prstGeom prst="rightArrow">
            <a:avLst>
              <a:gd fmla="val 50000" name="adj1"/>
              <a:gd fmla="val 50000" name="adj2"/>
            </a:avLst>
          </a:prstGeom>
          <a:solidFill>
            <a:srgbClr val="0000F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rot="1383836">
            <a:off x="3060123" y="2087261"/>
            <a:ext cx="905150" cy="202160"/>
          </a:xfrm>
          <a:prstGeom prst="rightArrow">
            <a:avLst>
              <a:gd fmla="val 50000" name="adj1"/>
              <a:gd fmla="val 50000" name="adj2"/>
            </a:avLst>
          </a:prstGeom>
          <a:solidFill>
            <a:srgbClr val="0000F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a:off x="868400" y="4276625"/>
            <a:ext cx="905100" cy="202200"/>
          </a:xfrm>
          <a:prstGeom prst="rightArrow">
            <a:avLst>
              <a:gd fmla="val 50000" name="adj1"/>
              <a:gd fmla="val 50000" name="adj2"/>
            </a:avLst>
          </a:prstGeom>
          <a:solidFill>
            <a:srgbClr val="0000F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Google Shape;215;p27"/>
          <p:cNvPicPr preferRelativeResize="0"/>
          <p:nvPr/>
        </p:nvPicPr>
        <p:blipFill>
          <a:blip r:embed="rId3">
            <a:alphaModFix/>
          </a:blip>
          <a:stretch>
            <a:fillRect/>
          </a:stretch>
        </p:blipFill>
        <p:spPr>
          <a:xfrm>
            <a:off x="1249125" y="1494801"/>
            <a:ext cx="7470949" cy="3381808"/>
          </a:xfrm>
          <a:prstGeom prst="rect">
            <a:avLst/>
          </a:prstGeom>
          <a:noFill/>
          <a:ln>
            <a:noFill/>
          </a:ln>
        </p:spPr>
      </p:pic>
      <p:sp>
        <p:nvSpPr>
          <p:cNvPr id="216" name="Google Shape;216;p27"/>
          <p:cNvSpPr txBox="1"/>
          <p:nvPr>
            <p:ph type="title"/>
          </p:nvPr>
        </p:nvSpPr>
        <p:spPr>
          <a:xfrm>
            <a:off x="1465312" y="304800"/>
            <a:ext cx="7038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0" i="0" lang="en-US" sz="44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Student Information</a:t>
            </a:r>
            <a:endParaRPr b="1" i="0" sz="3600" u="none" cap="none" strike="noStrike">
              <a:solidFill>
                <a:schemeClr val="dk1"/>
              </a:solidFill>
              <a:latin typeface="Arial"/>
              <a:ea typeface="Arial"/>
              <a:cs typeface="Arial"/>
              <a:sym typeface="Arial"/>
            </a:endParaRPr>
          </a:p>
        </p:txBody>
      </p:sp>
      <p:sp>
        <p:nvSpPr>
          <p:cNvPr id="217" name="Google Shape;217;p27"/>
          <p:cNvSpPr txBox="1"/>
          <p:nvPr>
            <p:ph idx="1" type="body"/>
          </p:nvPr>
        </p:nvSpPr>
        <p:spPr>
          <a:xfrm>
            <a:off x="1368687" y="1586087"/>
            <a:ext cx="6736200" cy="22860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a:p>
            <a:pPr indent="0" lvl="0" marL="0" marR="0" rtl="0" algn="l">
              <a:lnSpc>
                <a:spcPct val="115000"/>
              </a:lnSpc>
              <a:spcBef>
                <a:spcPts val="48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p:txBody>
      </p:sp>
      <p:grpSp>
        <p:nvGrpSpPr>
          <p:cNvPr id="218" name="Google Shape;218;p27"/>
          <p:cNvGrpSpPr/>
          <p:nvPr/>
        </p:nvGrpSpPr>
        <p:grpSpPr>
          <a:xfrm>
            <a:off x="0" y="0"/>
            <a:ext cx="9144000" cy="6781800"/>
            <a:chOff x="0" y="0"/>
            <a:chExt cx="9144000" cy="6781800"/>
          </a:xfrm>
        </p:grpSpPr>
        <p:sp>
          <p:nvSpPr>
            <p:cNvPr id="219" name="Google Shape;219;p27"/>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20" name="Google Shape;220;p27"/>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221" name="Google Shape;221;p27"/>
            <p:cNvPicPr preferRelativeResize="0"/>
            <p:nvPr/>
          </p:nvPicPr>
          <p:blipFill rotWithShape="1">
            <a:blip r:embed="rId4">
              <a:alphaModFix/>
            </a:blip>
            <a:srcRect b="0" l="0" r="0" t="0"/>
            <a:stretch/>
          </p:blipFill>
          <p:spPr>
            <a:xfrm>
              <a:off x="0" y="1905000"/>
              <a:ext cx="703200" cy="4022700"/>
            </a:xfrm>
            <a:prstGeom prst="rect">
              <a:avLst/>
            </a:prstGeom>
            <a:noFill/>
            <a:ln>
              <a:noFill/>
            </a:ln>
          </p:spPr>
        </p:pic>
        <p:pic>
          <p:nvPicPr>
            <p:cNvPr descr="CCSlogoColor187" id="222" name="Google Shape;222;p27"/>
            <p:cNvPicPr preferRelativeResize="0"/>
            <p:nvPr/>
          </p:nvPicPr>
          <p:blipFill rotWithShape="1">
            <a:blip r:embed="rId5">
              <a:alphaModFix/>
            </a:blip>
            <a:srcRect b="0" l="0" r="0" t="0"/>
            <a:stretch/>
          </p:blipFill>
          <p:spPr>
            <a:xfrm>
              <a:off x="474662" y="106363"/>
              <a:ext cx="1143000" cy="1341300"/>
            </a:xfrm>
            <a:prstGeom prst="rect">
              <a:avLst/>
            </a:prstGeom>
            <a:noFill/>
            <a:ln>
              <a:noFill/>
            </a:ln>
          </p:spPr>
        </p:pic>
      </p:grpSp>
      <p:pic>
        <p:nvPicPr>
          <p:cNvPr id="223" name="Google Shape;223;p27"/>
          <p:cNvPicPr preferRelativeResize="0"/>
          <p:nvPr/>
        </p:nvPicPr>
        <p:blipFill rotWithShape="1">
          <a:blip r:embed="rId6">
            <a:alphaModFix/>
          </a:blip>
          <a:srcRect b="0" l="0" r="0" t="0"/>
          <a:stretch/>
        </p:blipFill>
        <p:spPr>
          <a:xfrm>
            <a:off x="133350" y="1794149"/>
            <a:ext cx="420000" cy="4175100"/>
          </a:xfrm>
          <a:prstGeom prst="rect">
            <a:avLst/>
          </a:prstGeom>
          <a:noFill/>
          <a:ln>
            <a:noFill/>
          </a:ln>
        </p:spPr>
      </p:pic>
      <p:sp>
        <p:nvSpPr>
          <p:cNvPr id="224" name="Google Shape;224;p27"/>
          <p:cNvSpPr txBox="1"/>
          <p:nvPr/>
        </p:nvSpPr>
        <p:spPr>
          <a:xfrm>
            <a:off x="970825" y="4876600"/>
            <a:ext cx="6861000" cy="1799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1" i="1" lang="en-US" sz="2400"/>
              <a:t>NEW! </a:t>
            </a:r>
            <a:r>
              <a:rPr i="1" lang="en-US" sz="1800"/>
              <a:t>- MAP scores will now prepopulate if the RIMP is created after scores have been uploaded to Infinite Campus!</a:t>
            </a:r>
            <a:endParaRPr i="1" sz="1800" u="none" cap="none" strike="noStrike">
              <a:solidFill>
                <a:srgbClr val="000000"/>
              </a:solidFill>
            </a:endParaRPr>
          </a:p>
        </p:txBody>
      </p:sp>
      <p:pic>
        <p:nvPicPr>
          <p:cNvPr id="225" name="Google Shape;225;p27"/>
          <p:cNvPicPr preferRelativeResize="0"/>
          <p:nvPr/>
        </p:nvPicPr>
        <p:blipFill rotWithShape="1">
          <a:blip r:embed="rId7">
            <a:alphaModFix/>
          </a:blip>
          <a:srcRect b="0" l="0" r="0" t="0"/>
          <a:stretch/>
        </p:blipFill>
        <p:spPr>
          <a:xfrm>
            <a:off x="7702074" y="5456987"/>
            <a:ext cx="1324800" cy="1324800"/>
          </a:xfrm>
          <a:prstGeom prst="rect">
            <a:avLst/>
          </a:prstGeom>
          <a:noFill/>
          <a:ln>
            <a:noFill/>
          </a:ln>
        </p:spPr>
      </p:pic>
      <p:pic>
        <p:nvPicPr>
          <p:cNvPr id="226" name="Google Shape;226;p27"/>
          <p:cNvPicPr preferRelativeResize="0"/>
          <p:nvPr/>
        </p:nvPicPr>
        <p:blipFill rotWithShape="1">
          <a:blip r:embed="rId8">
            <a:alphaModFix/>
          </a:blip>
          <a:srcRect b="0" l="0" r="0" t="0"/>
          <a:stretch/>
        </p:blipFill>
        <p:spPr>
          <a:xfrm>
            <a:off x="7792662" y="140381"/>
            <a:ext cx="1143600" cy="1233600"/>
          </a:xfrm>
          <a:prstGeom prst="rect">
            <a:avLst/>
          </a:prstGeom>
          <a:noFill/>
          <a:ln>
            <a:noFill/>
          </a:ln>
        </p:spPr>
      </p:pic>
      <p:sp>
        <p:nvSpPr>
          <p:cNvPr id="227" name="Google Shape;227;p27"/>
          <p:cNvSpPr/>
          <p:nvPr/>
        </p:nvSpPr>
        <p:spPr>
          <a:xfrm rot="8816514">
            <a:off x="5373753" y="3084547"/>
            <a:ext cx="905243" cy="202283"/>
          </a:xfrm>
          <a:prstGeom prst="rightArrow">
            <a:avLst>
              <a:gd fmla="val 50000" name="adj1"/>
              <a:gd fmla="val 50000" name="adj2"/>
            </a:avLst>
          </a:prstGeom>
          <a:solidFill>
            <a:srgbClr val="0000F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1283487" y="319900"/>
            <a:ext cx="7038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0" i="0" lang="en-US" sz="44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Information for Families</a:t>
            </a:r>
            <a:endParaRPr b="1" i="0" sz="3600" u="none" cap="none" strike="noStrike">
              <a:solidFill>
                <a:schemeClr val="dk1"/>
              </a:solidFill>
              <a:latin typeface="Arial"/>
              <a:ea typeface="Arial"/>
              <a:cs typeface="Arial"/>
              <a:sym typeface="Arial"/>
            </a:endParaRPr>
          </a:p>
        </p:txBody>
      </p:sp>
      <p:sp>
        <p:nvSpPr>
          <p:cNvPr id="233" name="Google Shape;233;p28"/>
          <p:cNvSpPr txBox="1"/>
          <p:nvPr>
            <p:ph idx="1" type="body"/>
          </p:nvPr>
        </p:nvSpPr>
        <p:spPr>
          <a:xfrm>
            <a:off x="1434637" y="1586087"/>
            <a:ext cx="6736200" cy="22860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a:p>
            <a:pPr indent="0" lvl="0" marL="0" marR="0" rtl="0" algn="l">
              <a:lnSpc>
                <a:spcPct val="115000"/>
              </a:lnSpc>
              <a:spcBef>
                <a:spcPts val="48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p:txBody>
      </p:sp>
      <p:grpSp>
        <p:nvGrpSpPr>
          <p:cNvPr id="234" name="Google Shape;234;p28"/>
          <p:cNvGrpSpPr/>
          <p:nvPr/>
        </p:nvGrpSpPr>
        <p:grpSpPr>
          <a:xfrm>
            <a:off x="0" y="0"/>
            <a:ext cx="9144000" cy="6781800"/>
            <a:chOff x="0" y="0"/>
            <a:chExt cx="9144000" cy="6781800"/>
          </a:xfrm>
        </p:grpSpPr>
        <p:sp>
          <p:nvSpPr>
            <p:cNvPr id="235" name="Google Shape;235;p28"/>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36" name="Google Shape;236;p28"/>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237" name="Google Shape;237;p28"/>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238" name="Google Shape;238;p28"/>
            <p:cNvPicPr preferRelativeResize="0"/>
            <p:nvPr/>
          </p:nvPicPr>
          <p:blipFill rotWithShape="1">
            <a:blip r:embed="rId4">
              <a:alphaModFix/>
            </a:blip>
            <a:srcRect b="0" l="0" r="0" t="0"/>
            <a:stretch/>
          </p:blipFill>
          <p:spPr>
            <a:xfrm>
              <a:off x="474662" y="106363"/>
              <a:ext cx="1143000" cy="1341300"/>
            </a:xfrm>
            <a:prstGeom prst="rect">
              <a:avLst/>
            </a:prstGeom>
            <a:noFill/>
            <a:ln>
              <a:noFill/>
            </a:ln>
          </p:spPr>
        </p:pic>
      </p:grpSp>
      <p:pic>
        <p:nvPicPr>
          <p:cNvPr id="239" name="Google Shape;239;p28"/>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sp>
        <p:nvSpPr>
          <p:cNvPr id="240" name="Google Shape;240;p28"/>
          <p:cNvSpPr txBox="1"/>
          <p:nvPr/>
        </p:nvSpPr>
        <p:spPr>
          <a:xfrm>
            <a:off x="970836" y="4639937"/>
            <a:ext cx="7663800" cy="1617900"/>
          </a:xfrm>
          <a:prstGeom prst="rect">
            <a:avLst/>
          </a:prstGeom>
          <a:noFill/>
          <a:ln>
            <a:noFill/>
          </a:ln>
        </p:spPr>
        <p:txBody>
          <a:bodyPr anchorCtr="0" anchor="t" bIns="91425" lIns="91425" spcFirstLastPara="1" rIns="91425" wrap="square" tIns="91425">
            <a:noAutofit/>
          </a:bodyPr>
          <a:lstStyle/>
          <a:p>
            <a:pPr indent="0" lvl="0" marL="114300" marR="0" rtl="0" algn="ctr">
              <a:lnSpc>
                <a:spcPct val="100000"/>
              </a:lnSpc>
              <a:spcBef>
                <a:spcPts val="0"/>
              </a:spcBef>
              <a:spcAft>
                <a:spcPts val="0"/>
              </a:spcAft>
              <a:buClr>
                <a:srgbClr val="000000"/>
              </a:buClr>
              <a:buFont typeface="Arial"/>
              <a:buNone/>
            </a:pPr>
            <a:r>
              <a:rPr b="0" i="0" lang="en-US" sz="2400" u="none" cap="none" strike="noStrike">
                <a:solidFill>
                  <a:srgbClr val="000000"/>
                </a:solidFill>
                <a:latin typeface="Arial"/>
                <a:ea typeface="Arial"/>
                <a:cs typeface="Arial"/>
                <a:sym typeface="Arial"/>
              </a:rPr>
              <a:t>Th</a:t>
            </a:r>
            <a:r>
              <a:rPr lang="en-US" sz="2400"/>
              <a:t>ese</a:t>
            </a:r>
            <a:r>
              <a:rPr b="0" i="0" lang="en-US" sz="2400" u="none" cap="none" strike="noStrike">
                <a:solidFill>
                  <a:srgbClr val="000000"/>
                </a:solidFill>
                <a:latin typeface="Arial"/>
                <a:ea typeface="Arial"/>
                <a:cs typeface="Arial"/>
                <a:sym typeface="Arial"/>
              </a:rPr>
              <a:t> descriptions o</a:t>
            </a:r>
            <a:r>
              <a:rPr lang="en-US" sz="2400"/>
              <a:t>n</a:t>
            </a:r>
            <a:r>
              <a:rPr b="0" i="0" lang="en-US" sz="2400" u="none" cap="none" strike="noStrike">
                <a:solidFill>
                  <a:srgbClr val="000000"/>
                </a:solidFill>
                <a:latin typeface="Arial"/>
                <a:ea typeface="Arial"/>
                <a:cs typeface="Arial"/>
                <a:sym typeface="Arial"/>
              </a:rPr>
              <a:t> the RIMP </a:t>
            </a:r>
            <a:r>
              <a:rPr lang="en-US" sz="2400"/>
              <a:t>are</a:t>
            </a:r>
            <a:r>
              <a:rPr b="0" i="0" lang="en-US" sz="2400" u="none" cap="none" strike="noStrike">
                <a:solidFill>
                  <a:srgbClr val="000000"/>
                </a:solidFill>
                <a:latin typeface="Arial"/>
                <a:ea typeface="Arial"/>
                <a:cs typeface="Arial"/>
                <a:sym typeface="Arial"/>
              </a:rPr>
              <a:t> provided to inform parents about this document and important details about 3GRG. </a:t>
            </a:r>
            <a:endParaRPr b="0" i="0" sz="2400" u="none" cap="none" strike="noStrike">
              <a:solidFill>
                <a:srgbClr val="000000"/>
              </a:solidFill>
              <a:latin typeface="Arial"/>
              <a:ea typeface="Arial"/>
              <a:cs typeface="Arial"/>
              <a:sym typeface="Arial"/>
            </a:endParaRPr>
          </a:p>
          <a:p>
            <a:pPr indent="0" lvl="0" marL="114300" marR="0" rtl="0" algn="ctr">
              <a:lnSpc>
                <a:spcPct val="100000"/>
              </a:lnSpc>
              <a:spcBef>
                <a:spcPts val="0"/>
              </a:spcBef>
              <a:spcAft>
                <a:spcPts val="0"/>
              </a:spcAft>
              <a:buClr>
                <a:srgbClr val="000000"/>
              </a:buClr>
              <a:buFont typeface="Arial"/>
              <a:buNone/>
            </a:pPr>
            <a:r>
              <a:rPr i="1" lang="en-US" sz="2400"/>
              <a:t>Information for families has been updated to Parent-Friendly language.</a:t>
            </a:r>
            <a:endParaRPr i="1" sz="2400"/>
          </a:p>
        </p:txBody>
      </p:sp>
      <p:pic>
        <p:nvPicPr>
          <p:cNvPr id="241" name="Google Shape;241;p28"/>
          <p:cNvPicPr preferRelativeResize="0"/>
          <p:nvPr/>
        </p:nvPicPr>
        <p:blipFill rotWithShape="1">
          <a:blip r:embed="rId6">
            <a:alphaModFix/>
          </a:blip>
          <a:srcRect b="0" l="0" r="0" t="0"/>
          <a:stretch/>
        </p:blipFill>
        <p:spPr>
          <a:xfrm>
            <a:off x="7792662" y="140381"/>
            <a:ext cx="1143649" cy="1233649"/>
          </a:xfrm>
          <a:prstGeom prst="rect">
            <a:avLst/>
          </a:prstGeom>
          <a:noFill/>
          <a:ln>
            <a:noFill/>
          </a:ln>
        </p:spPr>
      </p:pic>
      <p:pic>
        <p:nvPicPr>
          <p:cNvPr id="242" name="Google Shape;242;p28"/>
          <p:cNvPicPr preferRelativeResize="0"/>
          <p:nvPr/>
        </p:nvPicPr>
        <p:blipFill rotWithShape="1">
          <a:blip r:embed="rId7">
            <a:alphaModFix/>
          </a:blip>
          <a:srcRect b="0" l="8821" r="7719" t="0"/>
          <a:stretch/>
        </p:blipFill>
        <p:spPr>
          <a:xfrm>
            <a:off x="659075" y="1586075"/>
            <a:ext cx="7424750" cy="1495500"/>
          </a:xfrm>
          <a:prstGeom prst="rect">
            <a:avLst/>
          </a:prstGeom>
          <a:noFill/>
          <a:ln>
            <a:noFill/>
          </a:ln>
        </p:spPr>
      </p:pic>
      <p:pic>
        <p:nvPicPr>
          <p:cNvPr id="243" name="Google Shape;243;p28"/>
          <p:cNvPicPr preferRelativeResize="0"/>
          <p:nvPr/>
        </p:nvPicPr>
        <p:blipFill>
          <a:blip r:embed="rId8">
            <a:alphaModFix/>
          </a:blip>
          <a:stretch>
            <a:fillRect/>
          </a:stretch>
        </p:blipFill>
        <p:spPr>
          <a:xfrm>
            <a:off x="1077100" y="2970050"/>
            <a:ext cx="7663901" cy="917899"/>
          </a:xfrm>
          <a:prstGeom prst="rect">
            <a:avLst/>
          </a:prstGeom>
          <a:noFill/>
          <a:ln>
            <a:noFill/>
          </a:ln>
        </p:spPr>
      </p:pic>
      <p:pic>
        <p:nvPicPr>
          <p:cNvPr id="244" name="Google Shape;244;p28"/>
          <p:cNvPicPr preferRelativeResize="0"/>
          <p:nvPr/>
        </p:nvPicPr>
        <p:blipFill>
          <a:blip r:embed="rId9">
            <a:alphaModFix/>
          </a:blip>
          <a:stretch>
            <a:fillRect/>
          </a:stretch>
        </p:blipFill>
        <p:spPr>
          <a:xfrm>
            <a:off x="1719250" y="3760125"/>
            <a:ext cx="7424750" cy="8798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9"/>
          <p:cNvSpPr txBox="1"/>
          <p:nvPr>
            <p:ph type="title"/>
          </p:nvPr>
        </p:nvSpPr>
        <p:spPr>
          <a:xfrm>
            <a:off x="914400" y="265564"/>
            <a:ext cx="8229600" cy="13257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Intervention and </a:t>
            </a:r>
            <a:br>
              <a:rPr b="1" i="0" lang="en-US" sz="36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Progress Monitoring   </a:t>
            </a:r>
            <a:endParaRPr/>
          </a:p>
        </p:txBody>
      </p:sp>
      <p:sp>
        <p:nvSpPr>
          <p:cNvPr id="251" name="Google Shape;251;p29"/>
          <p:cNvSpPr txBox="1"/>
          <p:nvPr>
            <p:ph idx="1" type="body"/>
          </p:nvPr>
        </p:nvSpPr>
        <p:spPr>
          <a:xfrm>
            <a:off x="779400" y="4827349"/>
            <a:ext cx="8151300" cy="1249200"/>
          </a:xfrm>
          <a:prstGeom prst="rect">
            <a:avLst/>
          </a:prstGeom>
          <a:noFill/>
          <a:ln>
            <a:noFill/>
          </a:ln>
        </p:spPr>
        <p:txBody>
          <a:bodyPr anchorCtr="0" anchor="t" bIns="45700" lIns="45700" spcFirstLastPara="1" rIns="45700" wrap="square" tIns="45700">
            <a:noAutofit/>
          </a:bodyPr>
          <a:lstStyle/>
          <a:p>
            <a:pPr indent="457200" lvl="0" marL="0" marR="0" rtl="0" algn="l">
              <a:lnSpc>
                <a:spcPct val="115000"/>
              </a:lnSpc>
              <a:spcBef>
                <a:spcPts val="1600"/>
              </a:spcBef>
              <a:spcAft>
                <a:spcPts val="0"/>
              </a:spcAft>
              <a:buClr>
                <a:srgbClr val="000000"/>
              </a:buClr>
              <a:buFont typeface="Arial"/>
              <a:buNone/>
            </a:pPr>
            <a:r>
              <a:rPr b="1" i="1" lang="en-US" sz="1800" u="none" cap="none" strike="noStrike">
                <a:solidFill>
                  <a:schemeClr val="dk1"/>
                </a:solidFill>
              </a:rPr>
              <a:t>Progress will be documented according to the following schedule: </a:t>
            </a:r>
            <a:endParaRPr b="1" i="1" sz="1800" u="none" cap="none" strike="noStrike">
              <a:solidFill>
                <a:schemeClr val="dk1"/>
              </a:solidFill>
            </a:endParaRPr>
          </a:p>
          <a:p>
            <a:pPr indent="0" lvl="0" marL="127000" marR="0" rtl="0" algn="ctr">
              <a:lnSpc>
                <a:spcPct val="115000"/>
              </a:lnSpc>
              <a:spcBef>
                <a:spcPts val="1600"/>
              </a:spcBef>
              <a:spcAft>
                <a:spcPts val="0"/>
              </a:spcAft>
              <a:buClr>
                <a:srgbClr val="000000"/>
              </a:buClr>
              <a:buFont typeface="Arial"/>
              <a:buNone/>
            </a:pPr>
            <a:r>
              <a:rPr b="1" i="1" lang="en-US" sz="1800" u="none" cap="none" strike="noStrike">
                <a:solidFill>
                  <a:schemeClr val="dk1"/>
                </a:solidFill>
              </a:rPr>
              <a:t>September - November, December - February, March - May.</a:t>
            </a:r>
            <a:endParaRPr b="1" i="1" sz="1800" u="none" cap="none" strike="noStrike">
              <a:solidFill>
                <a:schemeClr val="dk1"/>
              </a:solidFill>
            </a:endParaRPr>
          </a:p>
          <a:p>
            <a:pPr indent="0" lvl="0" marL="127000" rtl="0" algn="ctr">
              <a:lnSpc>
                <a:spcPct val="100000"/>
              </a:lnSpc>
              <a:spcBef>
                <a:spcPts val="1000"/>
              </a:spcBef>
              <a:spcAft>
                <a:spcPts val="0"/>
              </a:spcAft>
              <a:buClr>
                <a:schemeClr val="dk1"/>
              </a:buClr>
              <a:buFont typeface="Arial"/>
              <a:buNone/>
            </a:pPr>
            <a:r>
              <a:rPr lang="en-US" sz="1800">
                <a:solidFill>
                  <a:schemeClr val="dk1"/>
                </a:solidFill>
              </a:rPr>
              <a:t>Teachers should review the RIMP by making note of the outcome of the progress monitoring and describe the impact of the intervention.  </a:t>
            </a:r>
            <a:endParaRPr b="1" i="1" sz="1800">
              <a:solidFill>
                <a:schemeClr val="dk1"/>
              </a:solidFill>
            </a:endParaRPr>
          </a:p>
          <a:p>
            <a:pPr indent="0" lvl="0" marL="0" marR="0" rtl="0" algn="l">
              <a:lnSpc>
                <a:spcPct val="115000"/>
              </a:lnSpc>
              <a:spcBef>
                <a:spcPts val="1600"/>
              </a:spcBef>
              <a:spcAft>
                <a:spcPts val="0"/>
              </a:spcAft>
              <a:buClr>
                <a:schemeClr val="dk2"/>
              </a:buClr>
              <a:buFont typeface="Arial"/>
              <a:buNone/>
            </a:pPr>
            <a:r>
              <a:t/>
            </a:r>
            <a:endParaRPr b="1" i="0" sz="3200" u="none" cap="none" strike="noStrike">
              <a:solidFill>
                <a:schemeClr val="dk2"/>
              </a:solidFill>
              <a:latin typeface="Arial"/>
              <a:ea typeface="Arial"/>
              <a:cs typeface="Arial"/>
              <a:sym typeface="Arial"/>
            </a:endParaRPr>
          </a:p>
        </p:txBody>
      </p:sp>
      <p:grpSp>
        <p:nvGrpSpPr>
          <p:cNvPr id="252" name="Google Shape;252;p29"/>
          <p:cNvGrpSpPr/>
          <p:nvPr/>
        </p:nvGrpSpPr>
        <p:grpSpPr>
          <a:xfrm>
            <a:off x="0" y="0"/>
            <a:ext cx="9144000" cy="6781800"/>
            <a:chOff x="0" y="0"/>
            <a:chExt cx="9144000" cy="6781800"/>
          </a:xfrm>
        </p:grpSpPr>
        <p:sp>
          <p:nvSpPr>
            <p:cNvPr id="253" name="Google Shape;253;p29"/>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54" name="Google Shape;254;p29"/>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255" name="Google Shape;255;p29"/>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256" name="Google Shape;256;p29"/>
            <p:cNvPicPr preferRelativeResize="0"/>
            <p:nvPr/>
          </p:nvPicPr>
          <p:blipFill rotWithShape="1">
            <a:blip r:embed="rId4">
              <a:alphaModFix/>
            </a:blip>
            <a:srcRect b="0" l="0" r="0" t="0"/>
            <a:stretch/>
          </p:blipFill>
          <p:spPr>
            <a:xfrm>
              <a:off x="474662" y="106363"/>
              <a:ext cx="1143000" cy="1341300"/>
            </a:xfrm>
            <a:prstGeom prst="rect">
              <a:avLst/>
            </a:prstGeom>
            <a:noFill/>
            <a:ln>
              <a:noFill/>
            </a:ln>
          </p:spPr>
        </p:pic>
      </p:grpSp>
      <p:pic>
        <p:nvPicPr>
          <p:cNvPr id="257" name="Google Shape;257;p29"/>
          <p:cNvPicPr preferRelativeResize="0"/>
          <p:nvPr/>
        </p:nvPicPr>
        <p:blipFill rotWithShape="1">
          <a:blip r:embed="rId5">
            <a:alphaModFix/>
          </a:blip>
          <a:srcRect b="0" l="0" r="0" t="0"/>
          <a:stretch/>
        </p:blipFill>
        <p:spPr>
          <a:xfrm>
            <a:off x="133350" y="1794149"/>
            <a:ext cx="420000" cy="4175100"/>
          </a:xfrm>
          <a:prstGeom prst="rect">
            <a:avLst/>
          </a:prstGeom>
          <a:noFill/>
          <a:ln>
            <a:noFill/>
          </a:ln>
        </p:spPr>
      </p:pic>
      <p:pic>
        <p:nvPicPr>
          <p:cNvPr id="258" name="Google Shape;258;p29"/>
          <p:cNvPicPr preferRelativeResize="0"/>
          <p:nvPr/>
        </p:nvPicPr>
        <p:blipFill>
          <a:blip r:embed="rId6">
            <a:alphaModFix/>
          </a:blip>
          <a:stretch>
            <a:fillRect/>
          </a:stretch>
        </p:blipFill>
        <p:spPr>
          <a:xfrm>
            <a:off x="1891263" y="1539400"/>
            <a:ext cx="5927550" cy="3474175"/>
          </a:xfrm>
          <a:prstGeom prst="rect">
            <a:avLst/>
          </a:prstGeom>
          <a:noFill/>
          <a:ln>
            <a:noFill/>
          </a:ln>
        </p:spPr>
      </p:pic>
      <p:sp>
        <p:nvSpPr>
          <p:cNvPr id="259" name="Google Shape;259;p29"/>
          <p:cNvSpPr/>
          <p:nvPr/>
        </p:nvSpPr>
        <p:spPr>
          <a:xfrm rot="9745435">
            <a:off x="6466214" y="1384353"/>
            <a:ext cx="905051" cy="202285"/>
          </a:xfrm>
          <a:prstGeom prst="rightArrow">
            <a:avLst>
              <a:gd fmla="val 50000" name="adj1"/>
              <a:gd fmla="val 50000" name="adj2"/>
            </a:avLst>
          </a:prstGeom>
          <a:solidFill>
            <a:srgbClr val="0000F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p:nvPr/>
        </p:nvSpPr>
        <p:spPr>
          <a:xfrm rot="9745435">
            <a:off x="7600489" y="4133453"/>
            <a:ext cx="905051" cy="202285"/>
          </a:xfrm>
          <a:prstGeom prst="rightArrow">
            <a:avLst>
              <a:gd fmla="val 50000" name="adj1"/>
              <a:gd fmla="val 50000" name="adj2"/>
            </a:avLst>
          </a:prstGeom>
          <a:solidFill>
            <a:srgbClr val="0000F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0"/>
          <p:cNvSpPr txBox="1"/>
          <p:nvPr>
            <p:ph type="title"/>
          </p:nvPr>
        </p:nvSpPr>
        <p:spPr>
          <a:xfrm>
            <a:off x="914400" y="265564"/>
            <a:ext cx="8229600" cy="13257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Intervention and </a:t>
            </a:r>
            <a:br>
              <a:rPr b="1" i="0" lang="en-US" sz="36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Progress Monitoring   </a:t>
            </a:r>
            <a:endParaRPr/>
          </a:p>
        </p:txBody>
      </p:sp>
      <p:sp>
        <p:nvSpPr>
          <p:cNvPr id="267" name="Google Shape;267;p30"/>
          <p:cNvSpPr txBox="1"/>
          <p:nvPr>
            <p:ph idx="1" type="body"/>
          </p:nvPr>
        </p:nvSpPr>
        <p:spPr>
          <a:xfrm>
            <a:off x="553325" y="5013575"/>
            <a:ext cx="8590800" cy="1539000"/>
          </a:xfrm>
          <a:prstGeom prst="rect">
            <a:avLst/>
          </a:prstGeom>
          <a:noFill/>
          <a:ln>
            <a:noFill/>
          </a:ln>
        </p:spPr>
        <p:txBody>
          <a:bodyPr anchorCtr="0" anchor="t" bIns="45700" lIns="45700" spcFirstLastPara="1" rIns="45700" wrap="square" tIns="45700">
            <a:noAutofit/>
          </a:bodyPr>
          <a:lstStyle/>
          <a:p>
            <a:pPr indent="0" lvl="0" marL="127000" marR="0" rtl="0" algn="ctr">
              <a:lnSpc>
                <a:spcPct val="115000"/>
              </a:lnSpc>
              <a:spcBef>
                <a:spcPts val="0"/>
              </a:spcBef>
              <a:spcAft>
                <a:spcPts val="0"/>
              </a:spcAft>
              <a:buClr>
                <a:srgbClr val="000000"/>
              </a:buClr>
              <a:buFont typeface="Arial"/>
              <a:buNone/>
            </a:pPr>
            <a:r>
              <a:rPr b="0" i="0" lang="en-US" sz="1800" u="none" cap="none" strike="noStrike">
                <a:solidFill>
                  <a:schemeClr val="dk1"/>
                </a:solidFill>
                <a:latin typeface="Arial"/>
                <a:ea typeface="Arial"/>
                <a:cs typeface="Arial"/>
                <a:sym typeface="Arial"/>
              </a:rPr>
              <a:t>S</a:t>
            </a:r>
            <a:r>
              <a:rPr b="0" i="0" lang="en-US" sz="1800" u="none" cap="none" strike="noStrike">
                <a:solidFill>
                  <a:schemeClr val="dk1"/>
                </a:solidFill>
                <a:latin typeface="Arial"/>
                <a:ea typeface="Arial"/>
                <a:cs typeface="Arial"/>
                <a:sym typeface="Arial"/>
              </a:rPr>
              <a:t>tudents should receive progress monitoring according to the following schedule:</a:t>
            </a:r>
            <a:endParaRPr sz="1800"/>
          </a:p>
          <a:p>
            <a:pPr indent="-342900" lvl="0" marL="2286000" marR="0" rtl="0" algn="l">
              <a:lnSpc>
                <a:spcPct val="115000"/>
              </a:lnSpc>
              <a:spcBef>
                <a:spcPts val="0"/>
              </a:spcBef>
              <a:spcAft>
                <a:spcPts val="0"/>
              </a:spcAft>
              <a:buClr>
                <a:schemeClr val="dk1"/>
              </a:buClr>
              <a:buSzPts val="1800"/>
              <a:buChar char="•"/>
            </a:pPr>
            <a:r>
              <a:rPr b="1" i="0" lang="en-US" sz="1800" u="none" cap="none" strike="noStrike">
                <a:solidFill>
                  <a:srgbClr val="CC0000"/>
                </a:solidFill>
                <a:latin typeface="Arial"/>
                <a:ea typeface="Arial"/>
                <a:cs typeface="Arial"/>
                <a:sym typeface="Arial"/>
              </a:rPr>
              <a:t>Far Below</a:t>
            </a:r>
            <a:r>
              <a:rPr b="1"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Every 2 </a:t>
            </a:r>
            <a:r>
              <a:rPr i="0" lang="en-US" sz="1800" u="none" cap="none" strike="noStrike">
                <a:solidFill>
                  <a:schemeClr val="dk1"/>
                </a:solidFill>
              </a:rPr>
              <a:t>weeks         </a:t>
            </a:r>
            <a:endParaRPr i="0" sz="1800" u="none" cap="none" strike="noStrike">
              <a:solidFill>
                <a:schemeClr val="dk1"/>
              </a:solidFill>
            </a:endParaRPr>
          </a:p>
          <a:p>
            <a:pPr indent="-342900" lvl="0" marL="2286000" marR="0" rtl="0" algn="l">
              <a:lnSpc>
                <a:spcPct val="115000"/>
              </a:lnSpc>
              <a:spcBef>
                <a:spcPts val="0"/>
              </a:spcBef>
              <a:spcAft>
                <a:spcPts val="0"/>
              </a:spcAft>
              <a:buClr>
                <a:schemeClr val="dk1"/>
              </a:buClr>
              <a:buSzPts val="1800"/>
              <a:buChar char="•"/>
            </a:pPr>
            <a:r>
              <a:rPr b="1" i="0" lang="en-US" sz="1800" u="none" cap="none" strike="noStrike">
                <a:solidFill>
                  <a:schemeClr val="dk1"/>
                </a:solidFill>
                <a:highlight>
                  <a:srgbClr val="FFFF00"/>
                </a:highlight>
                <a:latin typeface="Arial"/>
                <a:ea typeface="Arial"/>
                <a:cs typeface="Arial"/>
                <a:sym typeface="Arial"/>
              </a:rPr>
              <a:t>Below</a:t>
            </a:r>
            <a:r>
              <a:rPr b="0" i="0" lang="en-US" sz="1800" u="none" cap="none" strike="noStrike">
                <a:solidFill>
                  <a:schemeClr val="dk1"/>
                </a:solidFill>
                <a:latin typeface="Arial"/>
                <a:ea typeface="Arial"/>
                <a:cs typeface="Arial"/>
                <a:sym typeface="Arial"/>
              </a:rPr>
              <a:t>: Every 4 weeks        </a:t>
            </a:r>
            <a:endParaRPr b="0" i="0" sz="1800" u="none" cap="none" strike="noStrike">
              <a:solidFill>
                <a:schemeClr val="dk1"/>
              </a:solidFill>
              <a:latin typeface="Arial"/>
              <a:ea typeface="Arial"/>
              <a:cs typeface="Arial"/>
              <a:sym typeface="Arial"/>
            </a:endParaRPr>
          </a:p>
          <a:p>
            <a:pPr indent="-342900" lvl="0" marL="2286000" marR="0" rtl="0" algn="l">
              <a:lnSpc>
                <a:spcPct val="115000"/>
              </a:lnSpc>
              <a:spcBef>
                <a:spcPts val="0"/>
              </a:spcBef>
              <a:spcAft>
                <a:spcPts val="0"/>
              </a:spcAft>
              <a:buClr>
                <a:schemeClr val="dk1"/>
              </a:buClr>
              <a:buSzPts val="1800"/>
              <a:buChar char="•"/>
            </a:pPr>
            <a:r>
              <a:rPr b="1" i="0" lang="en-US" sz="1800" u="none" cap="none" strike="noStrike">
                <a:solidFill>
                  <a:srgbClr val="6AA84F"/>
                </a:solidFill>
                <a:latin typeface="Arial"/>
                <a:ea typeface="Arial"/>
                <a:cs typeface="Arial"/>
                <a:sym typeface="Arial"/>
              </a:rPr>
              <a:t>On Level</a:t>
            </a:r>
            <a:r>
              <a:rPr b="0" i="0" lang="en-US" sz="1800" u="none" cap="none" strike="noStrike">
                <a:solidFill>
                  <a:schemeClr val="dk1"/>
                </a:solidFill>
                <a:latin typeface="Arial"/>
                <a:ea typeface="Arial"/>
                <a:cs typeface="Arial"/>
                <a:sym typeface="Arial"/>
              </a:rPr>
              <a:t>: Every 6 weeks</a:t>
            </a:r>
            <a:endParaRPr sz="1800"/>
          </a:p>
          <a:p>
            <a:pPr indent="0" lvl="0" marL="127000" marR="0" rtl="0" algn="ctr">
              <a:lnSpc>
                <a:spcPct val="115000"/>
              </a:lnSpc>
              <a:spcBef>
                <a:spcPts val="1600"/>
              </a:spcBef>
              <a:spcAft>
                <a:spcPts val="0"/>
              </a:spcAft>
              <a:buClr>
                <a:srgbClr val="000000"/>
              </a:buClr>
              <a:buFont typeface="Arial"/>
              <a:buNone/>
            </a:pPr>
            <a:r>
              <a:t/>
            </a:r>
            <a:endParaRPr b="1" i="1" sz="1600" u="none" cap="none" strike="noStrike">
              <a:solidFill>
                <a:schemeClr val="dk1"/>
              </a:solidFill>
            </a:endParaRPr>
          </a:p>
          <a:p>
            <a:pPr indent="0" lvl="0" marL="0" marR="0" rtl="0" algn="l">
              <a:lnSpc>
                <a:spcPct val="115000"/>
              </a:lnSpc>
              <a:spcBef>
                <a:spcPts val="1600"/>
              </a:spcBef>
              <a:spcAft>
                <a:spcPts val="0"/>
              </a:spcAft>
              <a:buClr>
                <a:schemeClr val="dk2"/>
              </a:buClr>
              <a:buFont typeface="Arial"/>
              <a:buNone/>
            </a:pPr>
            <a:r>
              <a:t/>
            </a:r>
            <a:endParaRPr b="1" i="0" sz="3200" u="none" cap="none" strike="noStrike">
              <a:solidFill>
                <a:schemeClr val="dk2"/>
              </a:solidFill>
              <a:latin typeface="Arial"/>
              <a:ea typeface="Arial"/>
              <a:cs typeface="Arial"/>
              <a:sym typeface="Arial"/>
            </a:endParaRPr>
          </a:p>
        </p:txBody>
      </p:sp>
      <p:grpSp>
        <p:nvGrpSpPr>
          <p:cNvPr id="268" name="Google Shape;268;p30"/>
          <p:cNvGrpSpPr/>
          <p:nvPr/>
        </p:nvGrpSpPr>
        <p:grpSpPr>
          <a:xfrm>
            <a:off x="0" y="0"/>
            <a:ext cx="9144000" cy="6781800"/>
            <a:chOff x="0" y="0"/>
            <a:chExt cx="9144000" cy="6781800"/>
          </a:xfrm>
        </p:grpSpPr>
        <p:sp>
          <p:nvSpPr>
            <p:cNvPr id="269" name="Google Shape;269;p30"/>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30"/>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271" name="Google Shape;271;p30"/>
            <p:cNvPicPr preferRelativeResize="0"/>
            <p:nvPr/>
          </p:nvPicPr>
          <p:blipFill rotWithShape="1">
            <a:blip r:embed="rId4">
              <a:alphaModFix/>
            </a:blip>
            <a:srcRect b="0" l="0" r="0" t="0"/>
            <a:stretch/>
          </p:blipFill>
          <p:spPr>
            <a:xfrm>
              <a:off x="0" y="1905000"/>
              <a:ext cx="703200" cy="4022700"/>
            </a:xfrm>
            <a:prstGeom prst="rect">
              <a:avLst/>
            </a:prstGeom>
            <a:noFill/>
            <a:ln>
              <a:noFill/>
            </a:ln>
          </p:spPr>
        </p:pic>
        <p:pic>
          <p:nvPicPr>
            <p:cNvPr descr="CCSlogoColor187" id="272" name="Google Shape;272;p30"/>
            <p:cNvPicPr preferRelativeResize="0"/>
            <p:nvPr/>
          </p:nvPicPr>
          <p:blipFill rotWithShape="1">
            <a:blip r:embed="rId5">
              <a:alphaModFix/>
            </a:blip>
            <a:srcRect b="0" l="0" r="0" t="0"/>
            <a:stretch/>
          </p:blipFill>
          <p:spPr>
            <a:xfrm>
              <a:off x="474662" y="106363"/>
              <a:ext cx="1143000" cy="1341300"/>
            </a:xfrm>
            <a:prstGeom prst="rect">
              <a:avLst/>
            </a:prstGeom>
            <a:noFill/>
            <a:ln>
              <a:noFill/>
            </a:ln>
          </p:spPr>
        </p:pic>
      </p:grpSp>
      <p:pic>
        <p:nvPicPr>
          <p:cNvPr id="273" name="Google Shape;273;p30"/>
          <p:cNvPicPr preferRelativeResize="0"/>
          <p:nvPr/>
        </p:nvPicPr>
        <p:blipFill rotWithShape="1">
          <a:blip r:embed="rId6">
            <a:alphaModFix/>
          </a:blip>
          <a:srcRect b="0" l="0" r="0" t="0"/>
          <a:stretch/>
        </p:blipFill>
        <p:spPr>
          <a:xfrm>
            <a:off x="133350" y="1794149"/>
            <a:ext cx="420000" cy="4175100"/>
          </a:xfrm>
          <a:prstGeom prst="rect">
            <a:avLst/>
          </a:prstGeom>
          <a:noFill/>
          <a:ln>
            <a:noFill/>
          </a:ln>
        </p:spPr>
      </p:pic>
      <p:pic>
        <p:nvPicPr>
          <p:cNvPr id="274" name="Google Shape;274;p30"/>
          <p:cNvPicPr preferRelativeResize="0"/>
          <p:nvPr/>
        </p:nvPicPr>
        <p:blipFill>
          <a:blip r:embed="rId7">
            <a:alphaModFix/>
          </a:blip>
          <a:stretch>
            <a:fillRect/>
          </a:stretch>
        </p:blipFill>
        <p:spPr>
          <a:xfrm>
            <a:off x="4481273" y="2556202"/>
            <a:ext cx="4526775" cy="2457375"/>
          </a:xfrm>
          <a:prstGeom prst="rect">
            <a:avLst/>
          </a:prstGeom>
          <a:noFill/>
          <a:ln>
            <a:noFill/>
          </a:ln>
        </p:spPr>
      </p:pic>
      <p:pic>
        <p:nvPicPr>
          <p:cNvPr id="275" name="Google Shape;275;p30"/>
          <p:cNvPicPr preferRelativeResize="0"/>
          <p:nvPr/>
        </p:nvPicPr>
        <p:blipFill>
          <a:blip r:embed="rId8">
            <a:alphaModFix/>
          </a:blip>
          <a:stretch>
            <a:fillRect/>
          </a:stretch>
        </p:blipFill>
        <p:spPr>
          <a:xfrm>
            <a:off x="890940" y="2073740"/>
            <a:ext cx="3760355" cy="2457375"/>
          </a:xfrm>
          <a:prstGeom prst="rect">
            <a:avLst/>
          </a:prstGeom>
          <a:noFill/>
          <a:ln>
            <a:noFill/>
          </a:ln>
        </p:spPr>
      </p:pic>
      <p:sp>
        <p:nvSpPr>
          <p:cNvPr id="276" name="Google Shape;276;p30"/>
          <p:cNvSpPr txBox="1"/>
          <p:nvPr/>
        </p:nvSpPr>
        <p:spPr>
          <a:xfrm>
            <a:off x="4920175" y="1965325"/>
            <a:ext cx="35322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4A86E8"/>
                </a:solidFill>
              </a:rPr>
              <a:t>Grade Level Expectation</a:t>
            </a:r>
            <a:endParaRPr b="1" sz="1800">
              <a:solidFill>
                <a:srgbClr val="4A86E8"/>
              </a:solidFill>
            </a:endParaRPr>
          </a:p>
        </p:txBody>
      </p:sp>
      <p:sp>
        <p:nvSpPr>
          <p:cNvPr id="277" name="Google Shape;277;p30"/>
          <p:cNvSpPr txBox="1"/>
          <p:nvPr/>
        </p:nvSpPr>
        <p:spPr>
          <a:xfrm>
            <a:off x="1128763" y="1647750"/>
            <a:ext cx="3216000" cy="4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4A86E8"/>
                </a:solidFill>
              </a:rPr>
              <a:t>Fall “On Track” Cut Score:</a:t>
            </a:r>
            <a:endParaRPr b="1" sz="1800">
              <a:solidFill>
                <a:srgbClr val="4A86E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1617649" y="228600"/>
            <a:ext cx="7389600" cy="12192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Additional Supplemental Interventions</a:t>
            </a:r>
            <a:endParaRPr b="1" i="0" sz="3600" u="none" cap="none" strike="noStrike">
              <a:solidFill>
                <a:schemeClr val="dk1"/>
              </a:solidFill>
              <a:latin typeface="Arial"/>
              <a:ea typeface="Arial"/>
              <a:cs typeface="Arial"/>
              <a:sym typeface="Arial"/>
            </a:endParaRPr>
          </a:p>
        </p:txBody>
      </p:sp>
      <p:grpSp>
        <p:nvGrpSpPr>
          <p:cNvPr id="283" name="Google Shape;283;p31"/>
          <p:cNvGrpSpPr/>
          <p:nvPr/>
        </p:nvGrpSpPr>
        <p:grpSpPr>
          <a:xfrm>
            <a:off x="0" y="0"/>
            <a:ext cx="9144000" cy="6781800"/>
            <a:chOff x="0" y="0"/>
            <a:chExt cx="9144000" cy="6781800"/>
          </a:xfrm>
        </p:grpSpPr>
        <p:sp>
          <p:nvSpPr>
            <p:cNvPr id="284" name="Google Shape;284;p31"/>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p31"/>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286" name="Google Shape;286;p31"/>
            <p:cNvPicPr preferRelativeResize="0"/>
            <p:nvPr/>
          </p:nvPicPr>
          <p:blipFill rotWithShape="1">
            <a:blip r:embed="rId3">
              <a:alphaModFix/>
            </a:blip>
            <a:srcRect b="0" l="0" r="0" t="0"/>
            <a:stretch/>
          </p:blipFill>
          <p:spPr>
            <a:xfrm>
              <a:off x="0" y="1905000"/>
              <a:ext cx="703262" cy="4022724"/>
            </a:xfrm>
            <a:prstGeom prst="rect">
              <a:avLst/>
            </a:prstGeom>
            <a:noFill/>
            <a:ln>
              <a:noFill/>
            </a:ln>
          </p:spPr>
        </p:pic>
        <p:pic>
          <p:nvPicPr>
            <p:cNvPr descr="CCSlogoColor187" id="287" name="Google Shape;287;p31"/>
            <p:cNvPicPr preferRelativeResize="0"/>
            <p:nvPr/>
          </p:nvPicPr>
          <p:blipFill rotWithShape="1">
            <a:blip r:embed="rId4">
              <a:alphaModFix/>
            </a:blip>
            <a:srcRect b="0" l="0" r="0" t="0"/>
            <a:stretch/>
          </p:blipFill>
          <p:spPr>
            <a:xfrm>
              <a:off x="474662" y="106363"/>
              <a:ext cx="1143000" cy="1341437"/>
            </a:xfrm>
            <a:prstGeom prst="rect">
              <a:avLst/>
            </a:prstGeom>
            <a:noFill/>
            <a:ln>
              <a:noFill/>
            </a:ln>
          </p:spPr>
        </p:pic>
      </p:grpSp>
      <p:pic>
        <p:nvPicPr>
          <p:cNvPr id="288" name="Google Shape;288;p31"/>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289" name="Google Shape;289;p31"/>
          <p:cNvPicPr preferRelativeResize="0"/>
          <p:nvPr/>
        </p:nvPicPr>
        <p:blipFill>
          <a:blip r:embed="rId6">
            <a:alphaModFix/>
          </a:blip>
          <a:stretch>
            <a:fillRect/>
          </a:stretch>
        </p:blipFill>
        <p:spPr>
          <a:xfrm>
            <a:off x="1291352" y="1555900"/>
            <a:ext cx="7278325" cy="493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2"/>
          <p:cNvSpPr txBox="1"/>
          <p:nvPr>
            <p:ph type="title"/>
          </p:nvPr>
        </p:nvSpPr>
        <p:spPr>
          <a:xfrm>
            <a:off x="1204487" y="185700"/>
            <a:ext cx="70692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Teacher Qualifications</a:t>
            </a:r>
            <a:endParaRPr/>
          </a:p>
        </p:txBody>
      </p:sp>
      <p:sp>
        <p:nvSpPr>
          <p:cNvPr id="295" name="Google Shape;295;p32"/>
          <p:cNvSpPr txBox="1"/>
          <p:nvPr>
            <p:ph idx="2" type="body"/>
          </p:nvPr>
        </p:nvSpPr>
        <p:spPr>
          <a:xfrm>
            <a:off x="1019975" y="2425151"/>
            <a:ext cx="7438200" cy="4359072"/>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t/>
            </a:r>
            <a:endParaRPr b="0" i="0" sz="2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200" u="none" cap="none" strike="noStrike">
              <a:solidFill>
                <a:schemeClr val="dk2"/>
              </a:solidFill>
              <a:latin typeface="Arial"/>
              <a:ea typeface="Arial"/>
              <a:cs typeface="Arial"/>
              <a:sym typeface="Arial"/>
            </a:endParaRPr>
          </a:p>
          <a:p>
            <a:pPr indent="-342900" lvl="0" marL="457200" marR="0" rtl="0" algn="l">
              <a:lnSpc>
                <a:spcPct val="115000"/>
              </a:lnSpc>
              <a:spcBef>
                <a:spcPts val="7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Only third grade teachers are required to complete this section.</a:t>
            </a:r>
            <a:endParaRPr/>
          </a:p>
          <a:p>
            <a:pPr indent="-342900" lvl="0" marL="457200" marR="0" rtl="0" algn="l">
              <a:lnSpc>
                <a:spcPct val="115000"/>
              </a:lnSpc>
              <a:spcBef>
                <a:spcPts val="7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Check all that apply</a:t>
            </a:r>
            <a:endParaRPr/>
          </a:p>
          <a:p>
            <a:pPr indent="0" lvl="0" marL="0" marR="0" rtl="0" algn="l">
              <a:lnSpc>
                <a:spcPct val="115000"/>
              </a:lnSpc>
              <a:spcBef>
                <a:spcPts val="700"/>
              </a:spcBef>
              <a:spcAft>
                <a:spcPts val="0"/>
              </a:spcAft>
              <a:buClr>
                <a:schemeClr val="dk2"/>
              </a:buClr>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200" u="none" cap="none" strike="noStrike">
              <a:solidFill>
                <a:schemeClr val="dk2"/>
              </a:solidFill>
              <a:latin typeface="Arial"/>
              <a:ea typeface="Arial"/>
              <a:cs typeface="Arial"/>
              <a:sym typeface="Arial"/>
            </a:endParaRPr>
          </a:p>
        </p:txBody>
      </p:sp>
      <p:grpSp>
        <p:nvGrpSpPr>
          <p:cNvPr id="296" name="Google Shape;296;p32"/>
          <p:cNvGrpSpPr/>
          <p:nvPr/>
        </p:nvGrpSpPr>
        <p:grpSpPr>
          <a:xfrm>
            <a:off x="0" y="0"/>
            <a:ext cx="9144000" cy="6781800"/>
            <a:chOff x="0" y="0"/>
            <a:chExt cx="9144000" cy="6781800"/>
          </a:xfrm>
        </p:grpSpPr>
        <p:sp>
          <p:nvSpPr>
            <p:cNvPr id="297" name="Google Shape;297;p32"/>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98" name="Google Shape;298;p32"/>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299" name="Google Shape;299;p32"/>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300" name="Google Shape;300;p32"/>
            <p:cNvPicPr preferRelativeResize="0"/>
            <p:nvPr/>
          </p:nvPicPr>
          <p:blipFill rotWithShape="1">
            <a:blip r:embed="rId4">
              <a:alphaModFix/>
            </a:blip>
            <a:srcRect b="0" l="0" r="0" t="0"/>
            <a:stretch/>
          </p:blipFill>
          <p:spPr>
            <a:xfrm>
              <a:off x="474662" y="106363"/>
              <a:ext cx="1143000" cy="1341300"/>
            </a:xfrm>
            <a:prstGeom prst="rect">
              <a:avLst/>
            </a:prstGeom>
            <a:noFill/>
            <a:ln>
              <a:noFill/>
            </a:ln>
          </p:spPr>
        </p:pic>
      </p:grpSp>
      <p:pic>
        <p:nvPicPr>
          <p:cNvPr id="301" name="Google Shape;301;p32"/>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302" name="Google Shape;302;p32"/>
          <p:cNvPicPr preferRelativeResize="0"/>
          <p:nvPr/>
        </p:nvPicPr>
        <p:blipFill rotWithShape="1">
          <a:blip r:embed="rId6">
            <a:alphaModFix/>
          </a:blip>
          <a:srcRect b="0" l="0" r="0" t="0"/>
          <a:stretch/>
        </p:blipFill>
        <p:spPr>
          <a:xfrm>
            <a:off x="7792662" y="140381"/>
            <a:ext cx="1143649" cy="1233649"/>
          </a:xfrm>
          <a:prstGeom prst="rect">
            <a:avLst/>
          </a:prstGeom>
          <a:noFill/>
          <a:ln>
            <a:noFill/>
          </a:ln>
        </p:spPr>
      </p:pic>
      <p:pic>
        <p:nvPicPr>
          <p:cNvPr id="303" name="Google Shape;303;p32"/>
          <p:cNvPicPr preferRelativeResize="0"/>
          <p:nvPr/>
        </p:nvPicPr>
        <p:blipFill>
          <a:blip r:embed="rId7">
            <a:alphaModFix/>
          </a:blip>
          <a:stretch>
            <a:fillRect/>
          </a:stretch>
        </p:blipFill>
        <p:spPr>
          <a:xfrm>
            <a:off x="1019976" y="1557325"/>
            <a:ext cx="7438201" cy="40968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08" name="Shape 308"/>
        <p:cNvGrpSpPr/>
        <p:nvPr/>
      </p:nvGrpSpPr>
      <p:grpSpPr>
        <a:xfrm>
          <a:off x="0" y="0"/>
          <a:ext cx="0" cy="0"/>
          <a:chOff x="0" y="0"/>
          <a:chExt cx="0" cy="0"/>
        </a:xfrm>
      </p:grpSpPr>
      <p:sp>
        <p:nvSpPr>
          <p:cNvPr id="309" name="Google Shape;309;p33"/>
          <p:cNvSpPr txBox="1"/>
          <p:nvPr>
            <p:ph type="title"/>
          </p:nvPr>
        </p:nvSpPr>
        <p:spPr>
          <a:xfrm>
            <a:off x="457200" y="304800"/>
            <a:ext cx="8229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Parental Involvement</a:t>
            </a:r>
            <a:endParaRPr/>
          </a:p>
        </p:txBody>
      </p:sp>
      <p:sp>
        <p:nvSpPr>
          <p:cNvPr id="310" name="Google Shape;310;p33"/>
          <p:cNvSpPr txBox="1"/>
          <p:nvPr>
            <p:ph idx="1" type="body"/>
          </p:nvPr>
        </p:nvSpPr>
        <p:spPr>
          <a:xfrm>
            <a:off x="1240725" y="1701900"/>
            <a:ext cx="7770000" cy="49716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rPr b="0" i="1" lang="en-US" sz="2400" u="none" cap="none" strike="noStrike">
                <a:solidFill>
                  <a:srgbClr val="FF0000"/>
                </a:solidFill>
                <a:latin typeface="Arial"/>
                <a:ea typeface="Arial"/>
                <a:cs typeface="Arial"/>
                <a:sym typeface="Arial"/>
              </a:rPr>
              <a:t>Parental opportunities </a:t>
            </a:r>
            <a:r>
              <a:rPr b="0" i="0" lang="en-US" sz="2400" u="none" cap="none" strike="noStrike">
                <a:solidFill>
                  <a:srgbClr val="000000"/>
                </a:solidFill>
                <a:latin typeface="Arial"/>
                <a:ea typeface="Arial"/>
                <a:cs typeface="Arial"/>
                <a:sym typeface="Arial"/>
              </a:rPr>
              <a:t>may include but are not limited to:</a:t>
            </a:r>
            <a:endParaRPr/>
          </a:p>
          <a:p>
            <a:pPr indent="0" lvl="0" marL="0" marR="0" rtl="0" algn="l">
              <a:lnSpc>
                <a:spcPct val="115000"/>
              </a:lnSpc>
              <a:spcBef>
                <a:spcPts val="700"/>
              </a:spcBef>
              <a:spcAft>
                <a:spcPts val="0"/>
              </a:spcAft>
              <a:buNone/>
            </a:pPr>
            <a:r>
              <a:t/>
            </a:r>
            <a:endParaRPr/>
          </a:p>
          <a:p>
            <a:pPr indent="0" lvl="0" marL="0" marR="0" rtl="0" algn="l">
              <a:lnSpc>
                <a:spcPct val="115000"/>
              </a:lnSpc>
              <a:spcBef>
                <a:spcPts val="70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p:txBody>
      </p:sp>
      <p:grpSp>
        <p:nvGrpSpPr>
          <p:cNvPr id="311" name="Google Shape;311;p33"/>
          <p:cNvGrpSpPr/>
          <p:nvPr/>
        </p:nvGrpSpPr>
        <p:grpSpPr>
          <a:xfrm>
            <a:off x="152400" y="76200"/>
            <a:ext cx="8991600" cy="6781800"/>
            <a:chOff x="152400" y="0"/>
            <a:chExt cx="8991600" cy="6781800"/>
          </a:xfrm>
        </p:grpSpPr>
        <p:sp>
          <p:nvSpPr>
            <p:cNvPr id="312" name="Google Shape;312;p33"/>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313" name="Google Shape;313;p33"/>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CCSlogoColor187" id="314" name="Google Shape;314;p33"/>
            <p:cNvPicPr preferRelativeResize="0"/>
            <p:nvPr/>
          </p:nvPicPr>
          <p:blipFill rotWithShape="1">
            <a:blip r:embed="rId3">
              <a:alphaModFix/>
            </a:blip>
            <a:srcRect b="0" l="0" r="0" t="0"/>
            <a:stretch/>
          </p:blipFill>
          <p:spPr>
            <a:xfrm>
              <a:off x="474662" y="106363"/>
              <a:ext cx="1143000" cy="1341437"/>
            </a:xfrm>
            <a:prstGeom prst="rect">
              <a:avLst/>
            </a:prstGeom>
            <a:noFill/>
            <a:ln>
              <a:noFill/>
            </a:ln>
          </p:spPr>
        </p:pic>
      </p:grpSp>
      <p:pic>
        <p:nvPicPr>
          <p:cNvPr id="315" name="Google Shape;315;p33"/>
          <p:cNvPicPr preferRelativeResize="0"/>
          <p:nvPr/>
        </p:nvPicPr>
        <p:blipFill rotWithShape="1">
          <a:blip r:embed="rId4">
            <a:alphaModFix/>
          </a:blip>
          <a:srcRect b="0" l="0" r="0" t="0"/>
          <a:stretch/>
        </p:blipFill>
        <p:spPr>
          <a:xfrm>
            <a:off x="7792662" y="140381"/>
            <a:ext cx="1143649" cy="1233649"/>
          </a:xfrm>
          <a:prstGeom prst="rect">
            <a:avLst/>
          </a:prstGeom>
          <a:noFill/>
          <a:ln>
            <a:noFill/>
          </a:ln>
        </p:spPr>
      </p:pic>
      <p:pic>
        <p:nvPicPr>
          <p:cNvPr id="316" name="Google Shape;316;p33"/>
          <p:cNvPicPr preferRelativeResize="0"/>
          <p:nvPr/>
        </p:nvPicPr>
        <p:blipFill rotWithShape="1">
          <a:blip r:embed="rId5">
            <a:alphaModFix/>
          </a:blip>
          <a:srcRect b="0" l="0" r="0" t="0"/>
          <a:stretch/>
        </p:blipFill>
        <p:spPr>
          <a:xfrm>
            <a:off x="181700" y="1836849"/>
            <a:ext cx="419974" cy="4175150"/>
          </a:xfrm>
          <a:prstGeom prst="rect">
            <a:avLst/>
          </a:prstGeom>
          <a:noFill/>
          <a:ln>
            <a:noFill/>
          </a:ln>
        </p:spPr>
      </p:pic>
      <p:pic>
        <p:nvPicPr>
          <p:cNvPr id="317" name="Google Shape;317;p33"/>
          <p:cNvPicPr preferRelativeResize="0"/>
          <p:nvPr/>
        </p:nvPicPr>
        <p:blipFill>
          <a:blip r:embed="rId6">
            <a:alphaModFix/>
          </a:blip>
          <a:stretch>
            <a:fillRect/>
          </a:stretch>
        </p:blipFill>
        <p:spPr>
          <a:xfrm>
            <a:off x="836725" y="2772400"/>
            <a:ext cx="8024049" cy="2304064"/>
          </a:xfrm>
          <a:prstGeom prst="rect">
            <a:avLst/>
          </a:prstGeom>
          <a:noFill/>
          <a:ln>
            <a:noFill/>
          </a:ln>
        </p:spPr>
      </p:pic>
      <p:sp>
        <p:nvSpPr>
          <p:cNvPr id="318" name="Google Shape;318;p33"/>
          <p:cNvSpPr/>
          <p:nvPr/>
        </p:nvSpPr>
        <p:spPr>
          <a:xfrm rot="-1284175">
            <a:off x="6648796" y="4964525"/>
            <a:ext cx="905120" cy="202230"/>
          </a:xfrm>
          <a:prstGeom prst="rightArrow">
            <a:avLst>
              <a:gd fmla="val 50000" name="adj1"/>
              <a:gd fmla="val 50000" name="adj2"/>
            </a:avLst>
          </a:prstGeom>
          <a:solidFill>
            <a:srgbClr val="0000F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23" name="Shape 323"/>
        <p:cNvGrpSpPr/>
        <p:nvPr/>
      </p:nvGrpSpPr>
      <p:grpSpPr>
        <a:xfrm>
          <a:off x="0" y="0"/>
          <a:ext cx="0" cy="0"/>
          <a:chOff x="0" y="0"/>
          <a:chExt cx="0" cy="0"/>
        </a:xfrm>
      </p:grpSpPr>
      <p:sp>
        <p:nvSpPr>
          <p:cNvPr id="324" name="Google Shape;324;p34"/>
          <p:cNvSpPr txBox="1"/>
          <p:nvPr>
            <p:ph type="title"/>
          </p:nvPr>
        </p:nvSpPr>
        <p:spPr>
          <a:xfrm>
            <a:off x="457200" y="304800"/>
            <a:ext cx="8229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Parental Involvement</a:t>
            </a:r>
            <a:endParaRPr/>
          </a:p>
        </p:txBody>
      </p:sp>
      <p:sp>
        <p:nvSpPr>
          <p:cNvPr id="325" name="Google Shape;325;p34"/>
          <p:cNvSpPr txBox="1"/>
          <p:nvPr>
            <p:ph idx="1" type="body"/>
          </p:nvPr>
        </p:nvSpPr>
        <p:spPr>
          <a:xfrm>
            <a:off x="1074575" y="1550825"/>
            <a:ext cx="7770000" cy="49716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p:txBody>
      </p:sp>
      <p:grpSp>
        <p:nvGrpSpPr>
          <p:cNvPr id="326" name="Google Shape;326;p34"/>
          <p:cNvGrpSpPr/>
          <p:nvPr/>
        </p:nvGrpSpPr>
        <p:grpSpPr>
          <a:xfrm>
            <a:off x="152400" y="76200"/>
            <a:ext cx="8991600" cy="6781800"/>
            <a:chOff x="152400" y="0"/>
            <a:chExt cx="8991600" cy="6781800"/>
          </a:xfrm>
        </p:grpSpPr>
        <p:sp>
          <p:nvSpPr>
            <p:cNvPr id="327" name="Google Shape;327;p34"/>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34"/>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CCSlogoColor187" id="329" name="Google Shape;329;p34"/>
            <p:cNvPicPr preferRelativeResize="0"/>
            <p:nvPr/>
          </p:nvPicPr>
          <p:blipFill rotWithShape="1">
            <a:blip r:embed="rId3">
              <a:alphaModFix/>
            </a:blip>
            <a:srcRect b="0" l="0" r="0" t="0"/>
            <a:stretch/>
          </p:blipFill>
          <p:spPr>
            <a:xfrm>
              <a:off x="474662" y="106363"/>
              <a:ext cx="1143000" cy="1341437"/>
            </a:xfrm>
            <a:prstGeom prst="rect">
              <a:avLst/>
            </a:prstGeom>
            <a:noFill/>
            <a:ln>
              <a:noFill/>
            </a:ln>
          </p:spPr>
        </p:pic>
      </p:grpSp>
      <p:pic>
        <p:nvPicPr>
          <p:cNvPr id="330" name="Google Shape;330;p34"/>
          <p:cNvPicPr preferRelativeResize="0"/>
          <p:nvPr/>
        </p:nvPicPr>
        <p:blipFill rotWithShape="1">
          <a:blip r:embed="rId4">
            <a:alphaModFix/>
          </a:blip>
          <a:srcRect b="0" l="0" r="0" t="0"/>
          <a:stretch/>
        </p:blipFill>
        <p:spPr>
          <a:xfrm>
            <a:off x="7792662" y="140381"/>
            <a:ext cx="1143649" cy="1233649"/>
          </a:xfrm>
          <a:prstGeom prst="rect">
            <a:avLst/>
          </a:prstGeom>
          <a:noFill/>
          <a:ln>
            <a:noFill/>
          </a:ln>
        </p:spPr>
      </p:pic>
      <p:pic>
        <p:nvPicPr>
          <p:cNvPr id="331" name="Google Shape;331;p34"/>
          <p:cNvPicPr preferRelativeResize="0"/>
          <p:nvPr/>
        </p:nvPicPr>
        <p:blipFill rotWithShape="1">
          <a:blip r:embed="rId5">
            <a:alphaModFix/>
          </a:blip>
          <a:srcRect b="0" l="0" r="0" t="0"/>
          <a:stretch/>
        </p:blipFill>
        <p:spPr>
          <a:xfrm>
            <a:off x="181700" y="1836849"/>
            <a:ext cx="419974" cy="4175150"/>
          </a:xfrm>
          <a:prstGeom prst="rect">
            <a:avLst/>
          </a:prstGeom>
          <a:noFill/>
          <a:ln>
            <a:noFill/>
          </a:ln>
        </p:spPr>
      </p:pic>
      <p:sp>
        <p:nvSpPr>
          <p:cNvPr id="332" name="Google Shape;332;p34"/>
          <p:cNvSpPr txBox="1"/>
          <p:nvPr/>
        </p:nvSpPr>
        <p:spPr>
          <a:xfrm>
            <a:off x="1365037" y="1446822"/>
            <a:ext cx="7189200" cy="495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Teachers should write any comments or concerns from the parent or guardians regarding the plan that has been created.  </a:t>
            </a:r>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333" name="Google Shape;333;p34"/>
          <p:cNvPicPr preferRelativeResize="0"/>
          <p:nvPr/>
        </p:nvPicPr>
        <p:blipFill>
          <a:blip r:embed="rId6">
            <a:alphaModFix/>
          </a:blip>
          <a:stretch>
            <a:fillRect/>
          </a:stretch>
        </p:blipFill>
        <p:spPr>
          <a:xfrm>
            <a:off x="1365025" y="3245400"/>
            <a:ext cx="6705600" cy="289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457200" y="92076"/>
            <a:ext cx="8229600" cy="1508124"/>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lang="en-US" sz="3600"/>
              <a:t>3GRG </a:t>
            </a:r>
            <a:r>
              <a:rPr b="1" i="0" lang="en-US" sz="3600" u="none" cap="none" strike="noStrike">
                <a:solidFill>
                  <a:schemeClr val="dk1"/>
                </a:solidFill>
                <a:latin typeface="Arial"/>
                <a:ea typeface="Arial"/>
                <a:cs typeface="Arial"/>
                <a:sym typeface="Arial"/>
              </a:rPr>
              <a:t>State Requirements</a:t>
            </a:r>
            <a:endParaRPr/>
          </a:p>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p:txBody>
      </p:sp>
      <p:sp>
        <p:nvSpPr>
          <p:cNvPr id="79" name="Google Shape;79;p17"/>
          <p:cNvSpPr txBox="1"/>
          <p:nvPr>
            <p:ph idx="1" type="body"/>
          </p:nvPr>
        </p:nvSpPr>
        <p:spPr>
          <a:xfrm>
            <a:off x="1036325" y="1428251"/>
            <a:ext cx="7882800" cy="5353500"/>
          </a:xfrm>
          <a:prstGeom prst="rect">
            <a:avLst/>
          </a:prstGeom>
          <a:noFill/>
          <a:ln>
            <a:noFill/>
          </a:ln>
        </p:spPr>
        <p:txBody>
          <a:bodyPr anchorCtr="0" anchor="t" bIns="45700" lIns="45700" spcFirstLastPara="1" rIns="45700" wrap="square" tIns="45700">
            <a:noAutofit/>
          </a:bodyPr>
          <a:lstStyle/>
          <a:p>
            <a:pPr indent="-381000" lvl="0" marL="4572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In the Fall, all students Kindergarten- 3</a:t>
            </a:r>
            <a:r>
              <a:rPr b="0" baseline="30000" i="0" lang="en-US" sz="2400" u="none" cap="none" strike="noStrike">
                <a:solidFill>
                  <a:schemeClr val="dk1"/>
                </a:solidFill>
                <a:latin typeface="Arial"/>
                <a:ea typeface="Arial"/>
                <a:cs typeface="Arial"/>
                <a:sym typeface="Arial"/>
              </a:rPr>
              <a:t>rd</a:t>
            </a:r>
            <a:r>
              <a:rPr b="0" i="0" lang="en-US" sz="2400" u="none" cap="none" strike="noStrike">
                <a:solidFill>
                  <a:schemeClr val="dk1"/>
                </a:solidFill>
                <a:latin typeface="Arial"/>
                <a:ea typeface="Arial"/>
                <a:cs typeface="Arial"/>
                <a:sym typeface="Arial"/>
              </a:rPr>
              <a:t> grade, are required to take a reading diagnostic assessment to determine if they are on track or not on track to read on grade level by the end of 3</a:t>
            </a:r>
            <a:r>
              <a:rPr b="0" baseline="30000" i="0" lang="en-US" sz="2400" u="none" cap="none" strike="noStrike">
                <a:solidFill>
                  <a:schemeClr val="dk1"/>
                </a:solidFill>
                <a:latin typeface="Arial"/>
                <a:ea typeface="Arial"/>
                <a:cs typeface="Arial"/>
                <a:sym typeface="Arial"/>
              </a:rPr>
              <a:t>rd</a:t>
            </a:r>
            <a:r>
              <a:rPr b="0" i="0" lang="en-US" sz="2400" u="none" cap="none" strike="noStrike">
                <a:solidFill>
                  <a:schemeClr val="dk1"/>
                </a:solidFill>
                <a:latin typeface="Arial"/>
                <a:ea typeface="Arial"/>
                <a:cs typeface="Arial"/>
                <a:sym typeface="Arial"/>
              </a:rPr>
              <a:t> grade.</a:t>
            </a:r>
            <a:endParaRPr/>
          </a:p>
          <a:p>
            <a:pPr indent="-228600" lvl="0" marL="457200" marR="0" rtl="0" algn="l">
              <a:lnSpc>
                <a:spcPct val="115000"/>
              </a:lnSpc>
              <a:spcBef>
                <a:spcPts val="7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7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Kindergarten students are given the KRA and use the Language and Literacy Domain to determine if they are on track.  This assessment should be completed and data entered into the KReady system by September 2</a:t>
            </a:r>
            <a:r>
              <a:rPr lang="en-US" sz="2400">
                <a:solidFill>
                  <a:schemeClr val="dk1"/>
                </a:solidFill>
              </a:rPr>
              <a:t>8</a:t>
            </a:r>
            <a:r>
              <a:rPr b="0" baseline="30000" i="0" lang="en-US" sz="2400" u="none" cap="none" strike="noStrike">
                <a:solidFill>
                  <a:schemeClr val="dk1"/>
                </a:solidFill>
                <a:latin typeface="Arial"/>
                <a:ea typeface="Arial"/>
                <a:cs typeface="Arial"/>
                <a:sym typeface="Arial"/>
              </a:rPr>
              <a:t>th</a:t>
            </a:r>
            <a:r>
              <a:rPr b="0" i="0" lang="en-US" sz="2400" u="none" cap="none" strike="noStrike">
                <a:solidFill>
                  <a:schemeClr val="dk1"/>
                </a:solidFill>
                <a:latin typeface="Arial"/>
                <a:ea typeface="Arial"/>
                <a:cs typeface="Arial"/>
                <a:sym typeface="Arial"/>
              </a:rPr>
              <a:t>. The remaining components must b</a:t>
            </a:r>
            <a:r>
              <a:rPr lang="en-US" sz="2400">
                <a:solidFill>
                  <a:schemeClr val="dk1"/>
                </a:solidFill>
              </a:rPr>
              <a:t>e</a:t>
            </a:r>
            <a:r>
              <a:rPr b="0" i="0" lang="en-US" sz="2400" u="none" cap="none" strike="noStrike">
                <a:solidFill>
                  <a:schemeClr val="dk1"/>
                </a:solidFill>
                <a:latin typeface="Arial"/>
                <a:ea typeface="Arial"/>
                <a:cs typeface="Arial"/>
                <a:sym typeface="Arial"/>
              </a:rPr>
              <a:t> entered no later than November 1</a:t>
            </a:r>
            <a:r>
              <a:rPr b="0" baseline="30000" i="0" lang="en-US" sz="2400" u="none" cap="none" strike="noStrike">
                <a:solidFill>
                  <a:schemeClr val="dk1"/>
                </a:solidFill>
                <a:latin typeface="Arial"/>
                <a:ea typeface="Arial"/>
                <a:cs typeface="Arial"/>
                <a:sym typeface="Arial"/>
              </a:rPr>
              <a:t>st</a:t>
            </a: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228600" lvl="0" marL="457200" marR="0" rtl="0" algn="l">
              <a:lnSpc>
                <a:spcPct val="115000"/>
              </a:lnSpc>
              <a:spcBef>
                <a:spcPts val="0"/>
              </a:spcBef>
              <a:spcAft>
                <a:spcPts val="0"/>
              </a:spcAft>
              <a:buClr>
                <a:schemeClr val="dk1"/>
              </a:buClr>
              <a:buFont typeface="Arial"/>
              <a:buNone/>
            </a:pPr>
            <a:r>
              <a:rPr b="0" i="0" lang="en-US" sz="1800" u="none" cap="none" strike="noStrike">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p:txBody>
      </p:sp>
      <p:grpSp>
        <p:nvGrpSpPr>
          <p:cNvPr id="80" name="Google Shape;80;p17"/>
          <p:cNvGrpSpPr/>
          <p:nvPr/>
        </p:nvGrpSpPr>
        <p:grpSpPr>
          <a:xfrm>
            <a:off x="0" y="0"/>
            <a:ext cx="9144000" cy="6781800"/>
            <a:chOff x="0" y="0"/>
            <a:chExt cx="9144000" cy="6781800"/>
          </a:xfrm>
        </p:grpSpPr>
        <p:sp>
          <p:nvSpPr>
            <p:cNvPr id="81" name="Google Shape;81;p17"/>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82" name="Google Shape;82;p17"/>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83" name="Google Shape;83;p17"/>
            <p:cNvPicPr preferRelativeResize="0"/>
            <p:nvPr/>
          </p:nvPicPr>
          <p:blipFill rotWithShape="1">
            <a:blip r:embed="rId3">
              <a:alphaModFix/>
            </a:blip>
            <a:srcRect b="0" l="0" r="0" t="0"/>
            <a:stretch/>
          </p:blipFill>
          <p:spPr>
            <a:xfrm>
              <a:off x="0" y="1905000"/>
              <a:ext cx="703262" cy="4022724"/>
            </a:xfrm>
            <a:prstGeom prst="rect">
              <a:avLst/>
            </a:prstGeom>
            <a:noFill/>
            <a:ln>
              <a:noFill/>
            </a:ln>
          </p:spPr>
        </p:pic>
        <p:pic>
          <p:nvPicPr>
            <p:cNvPr descr="CCSlogoColor187" id="84" name="Google Shape;84;p17"/>
            <p:cNvPicPr preferRelativeResize="0"/>
            <p:nvPr/>
          </p:nvPicPr>
          <p:blipFill rotWithShape="1">
            <a:blip r:embed="rId4">
              <a:alphaModFix/>
            </a:blip>
            <a:srcRect b="0" l="0" r="0" t="0"/>
            <a:stretch/>
          </p:blipFill>
          <p:spPr>
            <a:xfrm>
              <a:off x="474662" y="106363"/>
              <a:ext cx="1143000" cy="1341437"/>
            </a:xfrm>
            <a:prstGeom prst="rect">
              <a:avLst/>
            </a:prstGeom>
            <a:noFill/>
            <a:ln>
              <a:noFill/>
            </a:ln>
          </p:spPr>
        </p:pic>
      </p:grpSp>
      <p:pic>
        <p:nvPicPr>
          <p:cNvPr id="85" name="Google Shape;85;p17"/>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86" name="Google Shape;86;p17"/>
          <p:cNvPicPr preferRelativeResize="0"/>
          <p:nvPr/>
        </p:nvPicPr>
        <p:blipFill rotWithShape="1">
          <a:blip r:embed="rId6">
            <a:alphaModFix/>
          </a:blip>
          <a:srcRect b="0" l="0" r="0" t="0"/>
          <a:stretch/>
        </p:blipFill>
        <p:spPr>
          <a:xfrm>
            <a:off x="7543150" y="92081"/>
            <a:ext cx="1143649" cy="12336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38" name="Shape 338"/>
        <p:cNvGrpSpPr/>
        <p:nvPr/>
      </p:nvGrpSpPr>
      <p:grpSpPr>
        <a:xfrm>
          <a:off x="0" y="0"/>
          <a:ext cx="0" cy="0"/>
          <a:chOff x="0" y="0"/>
          <a:chExt cx="0" cy="0"/>
        </a:xfrm>
      </p:grpSpPr>
      <p:sp>
        <p:nvSpPr>
          <p:cNvPr id="339" name="Google Shape;339;p35"/>
          <p:cNvSpPr txBox="1"/>
          <p:nvPr>
            <p:ph type="title"/>
          </p:nvPr>
        </p:nvSpPr>
        <p:spPr>
          <a:xfrm>
            <a:off x="457200" y="304800"/>
            <a:ext cx="8229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Parent </a:t>
            </a:r>
            <a:r>
              <a:rPr b="1" lang="en-US" sz="3600"/>
              <a:t>Contact Log</a:t>
            </a:r>
            <a:endParaRPr/>
          </a:p>
        </p:txBody>
      </p:sp>
      <p:sp>
        <p:nvSpPr>
          <p:cNvPr id="340" name="Google Shape;340;p35"/>
          <p:cNvSpPr txBox="1"/>
          <p:nvPr>
            <p:ph idx="1" type="body"/>
          </p:nvPr>
        </p:nvSpPr>
        <p:spPr>
          <a:xfrm>
            <a:off x="1074575" y="1550825"/>
            <a:ext cx="7770000" cy="49716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p:txBody>
      </p:sp>
      <p:grpSp>
        <p:nvGrpSpPr>
          <p:cNvPr id="341" name="Google Shape;341;p35"/>
          <p:cNvGrpSpPr/>
          <p:nvPr/>
        </p:nvGrpSpPr>
        <p:grpSpPr>
          <a:xfrm>
            <a:off x="152400" y="76200"/>
            <a:ext cx="8991600" cy="6781800"/>
            <a:chOff x="152400" y="0"/>
            <a:chExt cx="8991600" cy="6781800"/>
          </a:xfrm>
        </p:grpSpPr>
        <p:sp>
          <p:nvSpPr>
            <p:cNvPr id="342" name="Google Shape;342;p35"/>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343" name="Google Shape;343;p35"/>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CCSlogoColor187" id="344" name="Google Shape;344;p35"/>
            <p:cNvPicPr preferRelativeResize="0"/>
            <p:nvPr/>
          </p:nvPicPr>
          <p:blipFill rotWithShape="1">
            <a:blip r:embed="rId3">
              <a:alphaModFix/>
            </a:blip>
            <a:srcRect b="0" l="0" r="0" t="0"/>
            <a:stretch/>
          </p:blipFill>
          <p:spPr>
            <a:xfrm>
              <a:off x="474662" y="106363"/>
              <a:ext cx="1143000" cy="1341300"/>
            </a:xfrm>
            <a:prstGeom prst="rect">
              <a:avLst/>
            </a:prstGeom>
            <a:noFill/>
            <a:ln>
              <a:noFill/>
            </a:ln>
          </p:spPr>
        </p:pic>
      </p:grpSp>
      <p:pic>
        <p:nvPicPr>
          <p:cNvPr id="345" name="Google Shape;345;p35"/>
          <p:cNvPicPr preferRelativeResize="0"/>
          <p:nvPr/>
        </p:nvPicPr>
        <p:blipFill rotWithShape="1">
          <a:blip r:embed="rId4">
            <a:alphaModFix/>
          </a:blip>
          <a:srcRect b="0" l="0" r="0" t="0"/>
          <a:stretch/>
        </p:blipFill>
        <p:spPr>
          <a:xfrm>
            <a:off x="7792662" y="140381"/>
            <a:ext cx="1143600" cy="1233600"/>
          </a:xfrm>
          <a:prstGeom prst="rect">
            <a:avLst/>
          </a:prstGeom>
          <a:noFill/>
          <a:ln>
            <a:noFill/>
          </a:ln>
        </p:spPr>
      </p:pic>
      <p:pic>
        <p:nvPicPr>
          <p:cNvPr id="346" name="Google Shape;346;p35"/>
          <p:cNvPicPr preferRelativeResize="0"/>
          <p:nvPr/>
        </p:nvPicPr>
        <p:blipFill rotWithShape="1">
          <a:blip r:embed="rId5">
            <a:alphaModFix/>
          </a:blip>
          <a:srcRect b="0" l="0" r="0" t="0"/>
          <a:stretch/>
        </p:blipFill>
        <p:spPr>
          <a:xfrm>
            <a:off x="181700" y="1836849"/>
            <a:ext cx="420000" cy="4175100"/>
          </a:xfrm>
          <a:prstGeom prst="rect">
            <a:avLst/>
          </a:prstGeom>
          <a:noFill/>
          <a:ln>
            <a:noFill/>
          </a:ln>
        </p:spPr>
      </p:pic>
      <p:pic>
        <p:nvPicPr>
          <p:cNvPr id="347" name="Google Shape;347;p35"/>
          <p:cNvPicPr preferRelativeResize="0"/>
          <p:nvPr/>
        </p:nvPicPr>
        <p:blipFill>
          <a:blip r:embed="rId6">
            <a:alphaModFix/>
          </a:blip>
          <a:stretch>
            <a:fillRect/>
          </a:stretch>
        </p:blipFill>
        <p:spPr>
          <a:xfrm>
            <a:off x="1554050" y="2464600"/>
            <a:ext cx="6504126" cy="4256250"/>
          </a:xfrm>
          <a:prstGeom prst="rect">
            <a:avLst/>
          </a:prstGeom>
          <a:noFill/>
          <a:ln>
            <a:noFill/>
          </a:ln>
        </p:spPr>
      </p:pic>
      <p:sp>
        <p:nvSpPr>
          <p:cNvPr id="348" name="Google Shape;348;p35"/>
          <p:cNvSpPr txBox="1"/>
          <p:nvPr/>
        </p:nvSpPr>
        <p:spPr>
          <a:xfrm>
            <a:off x="1235437" y="1559072"/>
            <a:ext cx="7189200" cy="4955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solidFill>
                  <a:schemeClr val="dk1"/>
                </a:solidFill>
              </a:rPr>
              <a:t>It is important to note the Parent Contacts and results of those contacts.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53" name="Shape 353"/>
        <p:cNvGrpSpPr/>
        <p:nvPr/>
      </p:nvGrpSpPr>
      <p:grpSpPr>
        <a:xfrm>
          <a:off x="0" y="0"/>
          <a:ext cx="0" cy="0"/>
          <a:chOff x="0" y="0"/>
          <a:chExt cx="0" cy="0"/>
        </a:xfrm>
      </p:grpSpPr>
      <p:sp>
        <p:nvSpPr>
          <p:cNvPr id="354" name="Google Shape;354;p36"/>
          <p:cNvSpPr txBox="1"/>
          <p:nvPr>
            <p:ph type="title"/>
          </p:nvPr>
        </p:nvSpPr>
        <p:spPr>
          <a:xfrm>
            <a:off x="457200" y="304800"/>
            <a:ext cx="8229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Parental Involvement</a:t>
            </a:r>
            <a:endParaRPr/>
          </a:p>
        </p:txBody>
      </p:sp>
      <p:sp>
        <p:nvSpPr>
          <p:cNvPr id="355" name="Google Shape;355;p36"/>
          <p:cNvSpPr txBox="1"/>
          <p:nvPr>
            <p:ph idx="1" type="body"/>
          </p:nvPr>
        </p:nvSpPr>
        <p:spPr>
          <a:xfrm>
            <a:off x="1074575" y="1550825"/>
            <a:ext cx="7770000" cy="4971600"/>
          </a:xfrm>
          <a:prstGeom prst="rect">
            <a:avLst/>
          </a:prstGeom>
          <a:noFill/>
          <a:ln>
            <a:noFill/>
          </a:ln>
        </p:spPr>
        <p:txBody>
          <a:bodyPr anchorCtr="0" anchor="t" bIns="45700" lIns="45700" spcFirstLastPara="1" rIns="45700" wrap="square" tIns="45700">
            <a:noAutofit/>
          </a:bodyPr>
          <a:lstStyle/>
          <a:p>
            <a:pPr indent="-342900" lvl="0" marL="342900" rtl="0" algn="l">
              <a:lnSpc>
                <a:spcPct val="100000"/>
              </a:lnSpc>
              <a:spcBef>
                <a:spcPts val="0"/>
              </a:spcBef>
              <a:spcAft>
                <a:spcPts val="0"/>
              </a:spcAft>
              <a:buClr>
                <a:schemeClr val="dk1"/>
              </a:buClr>
              <a:buSzPts val="2400"/>
              <a:buChar char="•"/>
            </a:pPr>
            <a:r>
              <a:rPr lang="en-US" sz="2400">
                <a:solidFill>
                  <a:schemeClr val="dk1"/>
                </a:solidFill>
              </a:rPr>
              <a:t>Teachers will need to print this last page to get parent’s signature. This page will be filed in the Compliance notebook within the office.</a:t>
            </a:r>
            <a:endParaRPr/>
          </a:p>
        </p:txBody>
      </p:sp>
      <p:grpSp>
        <p:nvGrpSpPr>
          <p:cNvPr id="356" name="Google Shape;356;p36"/>
          <p:cNvGrpSpPr/>
          <p:nvPr/>
        </p:nvGrpSpPr>
        <p:grpSpPr>
          <a:xfrm>
            <a:off x="152400" y="76200"/>
            <a:ext cx="8991600" cy="6781800"/>
            <a:chOff x="152400" y="0"/>
            <a:chExt cx="8991600" cy="6781800"/>
          </a:xfrm>
        </p:grpSpPr>
        <p:sp>
          <p:nvSpPr>
            <p:cNvPr id="357" name="Google Shape;357;p36"/>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358" name="Google Shape;358;p36"/>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CCSlogoColor187" id="359" name="Google Shape;359;p36"/>
            <p:cNvPicPr preferRelativeResize="0"/>
            <p:nvPr/>
          </p:nvPicPr>
          <p:blipFill rotWithShape="1">
            <a:blip r:embed="rId3">
              <a:alphaModFix/>
            </a:blip>
            <a:srcRect b="0" l="0" r="0" t="0"/>
            <a:stretch/>
          </p:blipFill>
          <p:spPr>
            <a:xfrm>
              <a:off x="474662" y="106363"/>
              <a:ext cx="1143000" cy="1341300"/>
            </a:xfrm>
            <a:prstGeom prst="rect">
              <a:avLst/>
            </a:prstGeom>
            <a:noFill/>
            <a:ln>
              <a:noFill/>
            </a:ln>
          </p:spPr>
        </p:pic>
      </p:grpSp>
      <p:pic>
        <p:nvPicPr>
          <p:cNvPr id="360" name="Google Shape;360;p36"/>
          <p:cNvPicPr preferRelativeResize="0"/>
          <p:nvPr/>
        </p:nvPicPr>
        <p:blipFill rotWithShape="1">
          <a:blip r:embed="rId4">
            <a:alphaModFix/>
          </a:blip>
          <a:srcRect b="0" l="0" r="0" t="0"/>
          <a:stretch/>
        </p:blipFill>
        <p:spPr>
          <a:xfrm>
            <a:off x="7792662" y="140381"/>
            <a:ext cx="1143600" cy="1233600"/>
          </a:xfrm>
          <a:prstGeom prst="rect">
            <a:avLst/>
          </a:prstGeom>
          <a:noFill/>
          <a:ln>
            <a:noFill/>
          </a:ln>
        </p:spPr>
      </p:pic>
      <p:pic>
        <p:nvPicPr>
          <p:cNvPr id="361" name="Google Shape;361;p36"/>
          <p:cNvPicPr preferRelativeResize="0"/>
          <p:nvPr/>
        </p:nvPicPr>
        <p:blipFill rotWithShape="1">
          <a:blip r:embed="rId5">
            <a:alphaModFix/>
          </a:blip>
          <a:srcRect b="0" l="0" r="0" t="0"/>
          <a:stretch/>
        </p:blipFill>
        <p:spPr>
          <a:xfrm>
            <a:off x="181700" y="1836849"/>
            <a:ext cx="420000" cy="4175100"/>
          </a:xfrm>
          <a:prstGeom prst="rect">
            <a:avLst/>
          </a:prstGeom>
          <a:noFill/>
          <a:ln>
            <a:noFill/>
          </a:ln>
        </p:spPr>
      </p:pic>
      <p:pic>
        <p:nvPicPr>
          <p:cNvPr id="362" name="Google Shape;362;p36"/>
          <p:cNvPicPr preferRelativeResize="0"/>
          <p:nvPr/>
        </p:nvPicPr>
        <p:blipFill>
          <a:blip r:embed="rId6">
            <a:alphaModFix/>
          </a:blip>
          <a:stretch>
            <a:fillRect/>
          </a:stretch>
        </p:blipFill>
        <p:spPr>
          <a:xfrm>
            <a:off x="1706563" y="2851025"/>
            <a:ext cx="5883275" cy="3774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7"/>
          <p:cNvSpPr txBox="1"/>
          <p:nvPr>
            <p:ph type="title"/>
          </p:nvPr>
        </p:nvSpPr>
        <p:spPr>
          <a:xfrm>
            <a:off x="457200" y="92075"/>
            <a:ext cx="8229600" cy="1014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RIMPs on Infinite Campus</a:t>
            </a:r>
            <a:endParaRPr b="1" i="0" sz="3600" u="none" cap="none" strike="noStrike">
              <a:solidFill>
                <a:schemeClr val="dk1"/>
              </a:solidFill>
              <a:latin typeface="Arial"/>
              <a:ea typeface="Arial"/>
              <a:cs typeface="Arial"/>
              <a:sym typeface="Arial"/>
            </a:endParaRPr>
          </a:p>
        </p:txBody>
      </p:sp>
      <p:sp>
        <p:nvSpPr>
          <p:cNvPr id="368" name="Google Shape;368;p37"/>
          <p:cNvSpPr txBox="1"/>
          <p:nvPr>
            <p:ph idx="1" type="body"/>
          </p:nvPr>
        </p:nvSpPr>
        <p:spPr>
          <a:xfrm>
            <a:off x="803999" y="1794149"/>
            <a:ext cx="7882800" cy="4434300"/>
          </a:xfrm>
          <a:prstGeom prst="rect">
            <a:avLst/>
          </a:prstGeom>
          <a:noFill/>
          <a:ln>
            <a:noFill/>
          </a:ln>
        </p:spPr>
        <p:txBody>
          <a:bodyPr anchorCtr="0" anchor="t" bIns="45700" lIns="45700" spcFirstLastPara="1" rIns="45700" wrap="square" tIns="45700">
            <a:noAutofit/>
          </a:bodyPr>
          <a:lstStyle/>
          <a:p>
            <a:pPr indent="0" lvl="0" marL="177800" marR="0" rtl="0" algn="l">
              <a:lnSpc>
                <a:spcPct val="115000"/>
              </a:lnSpc>
              <a:spcBef>
                <a:spcPts val="0"/>
              </a:spcBef>
              <a:spcAft>
                <a:spcPts val="0"/>
              </a:spcAft>
              <a:buClr>
                <a:schemeClr val="dk2"/>
              </a:buClr>
              <a:buFont typeface="Arial"/>
              <a:buNone/>
            </a:pPr>
            <a:r>
              <a:rPr lang="en-US" sz="3000">
                <a:solidFill>
                  <a:schemeClr val="dk1"/>
                </a:solidFill>
              </a:rPr>
              <a:t>Additional </a:t>
            </a:r>
            <a:r>
              <a:rPr b="0" i="0" lang="en-US" sz="3000" u="none" cap="none" strike="noStrike">
                <a:solidFill>
                  <a:schemeClr val="dk1"/>
                </a:solidFill>
                <a:latin typeface="Arial"/>
                <a:ea typeface="Arial"/>
                <a:cs typeface="Arial"/>
                <a:sym typeface="Arial"/>
              </a:rPr>
              <a:t>things to note about this process: </a:t>
            </a:r>
            <a:endParaRPr sz="3000"/>
          </a:p>
          <a:p>
            <a:pPr indent="-174171" lvl="1" marL="783771" marR="0" rtl="0" algn="l">
              <a:lnSpc>
                <a:spcPct val="115000"/>
              </a:lnSpc>
              <a:spcBef>
                <a:spcPts val="2300"/>
              </a:spcBef>
              <a:spcAft>
                <a:spcPts val="0"/>
              </a:spcAft>
              <a:buClr>
                <a:schemeClr val="dk2"/>
              </a:buClr>
              <a:buSzPts val="2400"/>
              <a:buFont typeface="Arial"/>
              <a:buChar char="–"/>
            </a:pPr>
            <a:r>
              <a:rPr b="0" i="0" lang="en-US" sz="2400" u="none" cap="none" strike="noStrike">
                <a:solidFill>
                  <a:schemeClr val="dk1"/>
                </a:solidFill>
                <a:latin typeface="Arial"/>
                <a:ea typeface="Arial"/>
                <a:cs typeface="Arial"/>
                <a:sym typeface="Arial"/>
              </a:rPr>
              <a:t>The form can be edited throughout the course of the plan, so the information is always up to date without the need to fill out and upload a new form. </a:t>
            </a:r>
            <a:endParaRPr/>
          </a:p>
          <a:p>
            <a:pPr indent="-12700" lvl="0" marL="342900" marR="0" rtl="0" algn="l">
              <a:lnSpc>
                <a:spcPct val="115000"/>
              </a:lnSpc>
              <a:spcBef>
                <a:spcPts val="2300"/>
              </a:spcBef>
              <a:spcAft>
                <a:spcPts val="0"/>
              </a:spcAft>
              <a:buClr>
                <a:schemeClr val="dk2"/>
              </a:buClr>
              <a:buSzPts val="2400"/>
              <a:buFont typeface="Arial"/>
              <a:buNone/>
            </a:pPr>
            <a:r>
              <a:t/>
            </a:r>
            <a:endParaRPr b="0" i="0" sz="2400" u="none" cap="none" strike="noStrike">
              <a:solidFill>
                <a:schemeClr val="dk2"/>
              </a:solidFill>
              <a:latin typeface="Arial"/>
              <a:ea typeface="Arial"/>
              <a:cs typeface="Arial"/>
              <a:sym typeface="Arial"/>
            </a:endParaRPr>
          </a:p>
        </p:txBody>
      </p:sp>
      <p:grpSp>
        <p:nvGrpSpPr>
          <p:cNvPr id="369" name="Google Shape;369;p37"/>
          <p:cNvGrpSpPr/>
          <p:nvPr/>
        </p:nvGrpSpPr>
        <p:grpSpPr>
          <a:xfrm>
            <a:off x="0" y="0"/>
            <a:ext cx="9144000" cy="6781800"/>
            <a:chOff x="0" y="0"/>
            <a:chExt cx="9144000" cy="6781800"/>
          </a:xfrm>
        </p:grpSpPr>
        <p:sp>
          <p:nvSpPr>
            <p:cNvPr id="370" name="Google Shape;370;p37"/>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p37"/>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372" name="Google Shape;372;p37"/>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373" name="Google Shape;373;p37"/>
            <p:cNvPicPr preferRelativeResize="0"/>
            <p:nvPr/>
          </p:nvPicPr>
          <p:blipFill rotWithShape="1">
            <a:blip r:embed="rId4">
              <a:alphaModFix/>
            </a:blip>
            <a:srcRect b="0" l="0" r="0" t="0"/>
            <a:stretch/>
          </p:blipFill>
          <p:spPr>
            <a:xfrm>
              <a:off x="474662" y="106363"/>
              <a:ext cx="1143000" cy="1341300"/>
            </a:xfrm>
            <a:prstGeom prst="rect">
              <a:avLst/>
            </a:prstGeom>
            <a:noFill/>
            <a:ln>
              <a:noFill/>
            </a:ln>
          </p:spPr>
        </p:pic>
      </p:grpSp>
      <p:pic>
        <p:nvPicPr>
          <p:cNvPr id="374" name="Google Shape;374;p37"/>
          <p:cNvPicPr preferRelativeResize="0"/>
          <p:nvPr/>
        </p:nvPicPr>
        <p:blipFill rotWithShape="1">
          <a:blip r:embed="rId5">
            <a:alphaModFix/>
          </a:blip>
          <a:srcRect b="0" l="0" r="0" t="0"/>
          <a:stretch/>
        </p:blipFill>
        <p:spPr>
          <a:xfrm>
            <a:off x="133350" y="1794149"/>
            <a:ext cx="420000" cy="4175100"/>
          </a:xfrm>
          <a:prstGeom prst="rect">
            <a:avLst/>
          </a:prstGeom>
          <a:noFill/>
          <a:ln>
            <a:noFill/>
          </a:ln>
        </p:spPr>
      </p:pic>
      <p:pic>
        <p:nvPicPr>
          <p:cNvPr id="375" name="Google Shape;375;p37"/>
          <p:cNvPicPr preferRelativeResize="0"/>
          <p:nvPr/>
        </p:nvPicPr>
        <p:blipFill rotWithShape="1">
          <a:blip r:embed="rId6">
            <a:alphaModFix/>
          </a:blip>
          <a:srcRect b="0" l="0" r="0" t="0"/>
          <a:stretch/>
        </p:blipFill>
        <p:spPr>
          <a:xfrm>
            <a:off x="7543150" y="92081"/>
            <a:ext cx="1143600" cy="1233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80" name="Shape 380"/>
        <p:cNvGrpSpPr/>
        <p:nvPr/>
      </p:nvGrpSpPr>
      <p:grpSpPr>
        <a:xfrm>
          <a:off x="0" y="0"/>
          <a:ext cx="0" cy="0"/>
          <a:chOff x="0" y="0"/>
          <a:chExt cx="0" cy="0"/>
        </a:xfrm>
      </p:grpSpPr>
      <p:sp>
        <p:nvSpPr>
          <p:cNvPr id="381" name="Google Shape;381;p38"/>
          <p:cNvSpPr txBox="1"/>
          <p:nvPr>
            <p:ph type="title"/>
          </p:nvPr>
        </p:nvSpPr>
        <p:spPr>
          <a:xfrm>
            <a:off x="457200" y="304800"/>
            <a:ext cx="8229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Sample RIMPs</a:t>
            </a:r>
            <a:endParaRPr b="1" i="0" sz="3600" u="none" cap="none" strike="noStrike">
              <a:solidFill>
                <a:schemeClr val="dk1"/>
              </a:solidFill>
              <a:latin typeface="Arial"/>
              <a:ea typeface="Arial"/>
              <a:cs typeface="Arial"/>
              <a:sym typeface="Arial"/>
            </a:endParaRPr>
          </a:p>
        </p:txBody>
      </p:sp>
      <p:sp>
        <p:nvSpPr>
          <p:cNvPr id="382" name="Google Shape;382;p38"/>
          <p:cNvSpPr txBox="1"/>
          <p:nvPr>
            <p:ph idx="1" type="body"/>
          </p:nvPr>
        </p:nvSpPr>
        <p:spPr>
          <a:xfrm>
            <a:off x="1074575" y="1550825"/>
            <a:ext cx="7770000" cy="49716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p:txBody>
      </p:sp>
      <p:grpSp>
        <p:nvGrpSpPr>
          <p:cNvPr id="383" name="Google Shape;383;p38"/>
          <p:cNvGrpSpPr/>
          <p:nvPr/>
        </p:nvGrpSpPr>
        <p:grpSpPr>
          <a:xfrm>
            <a:off x="152400" y="76200"/>
            <a:ext cx="8991600" cy="6781800"/>
            <a:chOff x="152400" y="0"/>
            <a:chExt cx="8991600" cy="6781800"/>
          </a:xfrm>
        </p:grpSpPr>
        <p:sp>
          <p:nvSpPr>
            <p:cNvPr id="384" name="Google Shape;384;p38"/>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385" name="Google Shape;385;p38"/>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CCSlogoColor187" id="386" name="Google Shape;386;p38"/>
            <p:cNvPicPr preferRelativeResize="0"/>
            <p:nvPr/>
          </p:nvPicPr>
          <p:blipFill rotWithShape="1">
            <a:blip r:embed="rId3">
              <a:alphaModFix/>
            </a:blip>
            <a:srcRect b="0" l="0" r="0" t="0"/>
            <a:stretch/>
          </p:blipFill>
          <p:spPr>
            <a:xfrm>
              <a:off x="474662" y="106363"/>
              <a:ext cx="1143000" cy="1341437"/>
            </a:xfrm>
            <a:prstGeom prst="rect">
              <a:avLst/>
            </a:prstGeom>
            <a:noFill/>
            <a:ln>
              <a:noFill/>
            </a:ln>
          </p:spPr>
        </p:pic>
      </p:grpSp>
      <p:pic>
        <p:nvPicPr>
          <p:cNvPr id="387" name="Google Shape;387;p38"/>
          <p:cNvPicPr preferRelativeResize="0"/>
          <p:nvPr/>
        </p:nvPicPr>
        <p:blipFill rotWithShape="1">
          <a:blip r:embed="rId4">
            <a:alphaModFix/>
          </a:blip>
          <a:srcRect b="0" l="0" r="0" t="0"/>
          <a:stretch/>
        </p:blipFill>
        <p:spPr>
          <a:xfrm>
            <a:off x="7792662" y="140381"/>
            <a:ext cx="1143649" cy="1233649"/>
          </a:xfrm>
          <a:prstGeom prst="rect">
            <a:avLst/>
          </a:prstGeom>
          <a:noFill/>
          <a:ln>
            <a:noFill/>
          </a:ln>
        </p:spPr>
      </p:pic>
      <p:pic>
        <p:nvPicPr>
          <p:cNvPr id="388" name="Google Shape;388;p38"/>
          <p:cNvPicPr preferRelativeResize="0"/>
          <p:nvPr/>
        </p:nvPicPr>
        <p:blipFill rotWithShape="1">
          <a:blip r:embed="rId5">
            <a:alphaModFix/>
          </a:blip>
          <a:srcRect b="0" l="0" r="0" t="0"/>
          <a:stretch/>
        </p:blipFill>
        <p:spPr>
          <a:xfrm>
            <a:off x="181700" y="1836849"/>
            <a:ext cx="419974" cy="4175150"/>
          </a:xfrm>
          <a:prstGeom prst="rect">
            <a:avLst/>
          </a:prstGeom>
          <a:noFill/>
          <a:ln>
            <a:noFill/>
          </a:ln>
        </p:spPr>
      </p:pic>
      <p:sp>
        <p:nvSpPr>
          <p:cNvPr id="389" name="Google Shape;389;p38"/>
          <p:cNvSpPr txBox="1"/>
          <p:nvPr/>
        </p:nvSpPr>
        <p:spPr>
          <a:xfrm>
            <a:off x="1237474" y="2074333"/>
            <a:ext cx="7251154" cy="4001095"/>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000000"/>
              </a:buClr>
              <a:buFont typeface="Arial"/>
              <a:buNone/>
            </a:pPr>
            <a:r>
              <a:rPr b="0" i="0" lang="en-US" sz="3200" u="none" cap="none" strike="noStrike">
                <a:solidFill>
                  <a:srgbClr val="000000"/>
                </a:solidFill>
                <a:latin typeface="Arial"/>
                <a:ea typeface="Arial"/>
                <a:cs typeface="Arial"/>
                <a:sym typeface="Arial"/>
              </a:rPr>
              <a:t>Take a look at </a:t>
            </a:r>
            <a:r>
              <a:rPr lang="en-US" sz="3200"/>
              <a:t>the</a:t>
            </a:r>
            <a:r>
              <a:rPr b="0" i="0" lang="en-US" sz="3200" u="none" cap="none" strike="noStrike">
                <a:solidFill>
                  <a:srgbClr val="000000"/>
                </a:solidFill>
                <a:latin typeface="Arial"/>
                <a:ea typeface="Arial"/>
                <a:cs typeface="Arial"/>
                <a:sym typeface="Arial"/>
              </a:rPr>
              <a:t> RIMP examples. </a:t>
            </a:r>
            <a:endParaRPr/>
          </a:p>
          <a:p>
            <a:pPr indent="0" lvl="0" marL="0" marR="0" rtl="0" algn="l">
              <a:lnSpc>
                <a:spcPct val="125000"/>
              </a:lnSpc>
              <a:spcBef>
                <a:spcPts val="0"/>
              </a:spcBef>
              <a:spcAft>
                <a:spcPts val="0"/>
              </a:spcAft>
              <a:buClr>
                <a:srgbClr val="000000"/>
              </a:buClr>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25000"/>
              </a:lnSpc>
              <a:spcBef>
                <a:spcPts val="0"/>
              </a:spcBef>
              <a:spcAft>
                <a:spcPts val="0"/>
              </a:spcAft>
              <a:buClr>
                <a:srgbClr val="000000"/>
              </a:buClr>
              <a:buFont typeface="Arial"/>
              <a:buNone/>
            </a:pPr>
            <a:r>
              <a:rPr b="0" i="0" lang="en-US" sz="3200" u="none" cap="none" strike="noStrike">
                <a:solidFill>
                  <a:srgbClr val="000000"/>
                </a:solidFill>
                <a:latin typeface="Arial"/>
                <a:ea typeface="Arial"/>
                <a:cs typeface="Arial"/>
                <a:sym typeface="Arial"/>
              </a:rPr>
              <a:t>What do you notice?</a:t>
            </a:r>
            <a:endParaRPr/>
          </a:p>
          <a:p>
            <a:pPr indent="0" lvl="0" marL="0" marR="0" rtl="0" algn="l">
              <a:lnSpc>
                <a:spcPct val="125000"/>
              </a:lnSpc>
              <a:spcBef>
                <a:spcPts val="0"/>
              </a:spcBef>
              <a:spcAft>
                <a:spcPts val="0"/>
              </a:spcAft>
              <a:buClr>
                <a:srgbClr val="000000"/>
              </a:buClr>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25000"/>
              </a:lnSpc>
              <a:spcBef>
                <a:spcPts val="0"/>
              </a:spcBef>
              <a:spcAft>
                <a:spcPts val="0"/>
              </a:spcAft>
              <a:buClr>
                <a:srgbClr val="000000"/>
              </a:buClr>
              <a:buFont typeface="Arial"/>
              <a:buNone/>
            </a:pPr>
            <a:r>
              <a:rPr b="0" i="0" lang="en-US" sz="3200" u="none" cap="none" strike="noStrike">
                <a:solidFill>
                  <a:srgbClr val="000000"/>
                </a:solidFill>
                <a:latin typeface="Arial"/>
                <a:ea typeface="Arial"/>
                <a:cs typeface="Arial"/>
                <a:sym typeface="Arial"/>
              </a:rPr>
              <a:t>What questions do you have based </a:t>
            </a:r>
            <a:endParaRPr/>
          </a:p>
          <a:p>
            <a:pPr indent="0" lvl="0" marL="0" marR="0" rtl="0" algn="l">
              <a:lnSpc>
                <a:spcPct val="125000"/>
              </a:lnSpc>
              <a:spcBef>
                <a:spcPts val="0"/>
              </a:spcBef>
              <a:spcAft>
                <a:spcPts val="0"/>
              </a:spcAft>
              <a:buClr>
                <a:srgbClr val="000000"/>
              </a:buClr>
              <a:buFont typeface="Arial"/>
              <a:buNone/>
            </a:pPr>
            <a:r>
              <a:rPr b="0" i="0" lang="en-US" sz="3200" u="none" cap="none" strike="noStrike">
                <a:solidFill>
                  <a:srgbClr val="000000"/>
                </a:solidFill>
                <a:latin typeface="Arial"/>
                <a:ea typeface="Arial"/>
                <a:cs typeface="Arial"/>
                <a:sym typeface="Arial"/>
              </a:rPr>
              <a:t>on what you see?</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94" name="Shape 394"/>
        <p:cNvGrpSpPr/>
        <p:nvPr/>
      </p:nvGrpSpPr>
      <p:grpSpPr>
        <a:xfrm>
          <a:off x="0" y="0"/>
          <a:ext cx="0" cy="0"/>
          <a:chOff x="0" y="0"/>
          <a:chExt cx="0" cy="0"/>
        </a:xfrm>
      </p:grpSpPr>
      <p:sp>
        <p:nvSpPr>
          <p:cNvPr id="395" name="Google Shape;395;p39"/>
          <p:cNvSpPr txBox="1"/>
          <p:nvPr>
            <p:ph type="title"/>
          </p:nvPr>
        </p:nvSpPr>
        <p:spPr>
          <a:xfrm>
            <a:off x="457200" y="304800"/>
            <a:ext cx="8229600" cy="1143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Infinite Campus Directions</a:t>
            </a:r>
            <a:endParaRPr b="1" i="0" sz="3600" u="none" cap="none" strike="noStrike">
              <a:solidFill>
                <a:schemeClr val="dk1"/>
              </a:solidFill>
              <a:latin typeface="Arial"/>
              <a:ea typeface="Arial"/>
              <a:cs typeface="Arial"/>
              <a:sym typeface="Arial"/>
            </a:endParaRPr>
          </a:p>
        </p:txBody>
      </p:sp>
      <p:sp>
        <p:nvSpPr>
          <p:cNvPr id="396" name="Google Shape;396;p39"/>
          <p:cNvSpPr txBox="1"/>
          <p:nvPr>
            <p:ph idx="1" type="body"/>
          </p:nvPr>
        </p:nvSpPr>
        <p:spPr>
          <a:xfrm>
            <a:off x="1074575" y="1550825"/>
            <a:ext cx="7770000" cy="49716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Arial"/>
              <a:buNone/>
            </a:pPr>
            <a:r>
              <a:t/>
            </a:r>
            <a:endParaRPr b="0" i="0" sz="32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a:p>
            <a:pPr indent="0" lvl="0" marL="0" marR="0" rtl="0" algn="l">
              <a:lnSpc>
                <a:spcPct val="115000"/>
              </a:lnSpc>
              <a:spcBef>
                <a:spcPts val="700"/>
              </a:spcBef>
              <a:spcAft>
                <a:spcPts val="0"/>
              </a:spcAft>
              <a:buClr>
                <a:schemeClr val="dk2"/>
              </a:buClr>
              <a:buFont typeface="Noto Sans Symbols"/>
              <a:buNone/>
            </a:pPr>
            <a:r>
              <a:t/>
            </a:r>
            <a:endParaRPr b="0" i="0" sz="2000" u="none" cap="none" strike="noStrike">
              <a:solidFill>
                <a:schemeClr val="dk2"/>
              </a:solidFill>
              <a:latin typeface="Arial"/>
              <a:ea typeface="Arial"/>
              <a:cs typeface="Arial"/>
              <a:sym typeface="Arial"/>
            </a:endParaRPr>
          </a:p>
        </p:txBody>
      </p:sp>
      <p:grpSp>
        <p:nvGrpSpPr>
          <p:cNvPr id="397" name="Google Shape;397;p39"/>
          <p:cNvGrpSpPr/>
          <p:nvPr/>
        </p:nvGrpSpPr>
        <p:grpSpPr>
          <a:xfrm>
            <a:off x="152400" y="76200"/>
            <a:ext cx="8991600" cy="6781800"/>
            <a:chOff x="152400" y="0"/>
            <a:chExt cx="8991600" cy="6781800"/>
          </a:xfrm>
        </p:grpSpPr>
        <p:sp>
          <p:nvSpPr>
            <p:cNvPr id="398" name="Google Shape;398;p39"/>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39"/>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CCSlogoColor187" id="400" name="Google Shape;400;p39"/>
            <p:cNvPicPr preferRelativeResize="0"/>
            <p:nvPr/>
          </p:nvPicPr>
          <p:blipFill rotWithShape="1">
            <a:blip r:embed="rId3">
              <a:alphaModFix/>
            </a:blip>
            <a:srcRect b="0" l="0" r="0" t="0"/>
            <a:stretch/>
          </p:blipFill>
          <p:spPr>
            <a:xfrm>
              <a:off x="474662" y="106363"/>
              <a:ext cx="1143000" cy="1341437"/>
            </a:xfrm>
            <a:prstGeom prst="rect">
              <a:avLst/>
            </a:prstGeom>
            <a:noFill/>
            <a:ln>
              <a:noFill/>
            </a:ln>
          </p:spPr>
        </p:pic>
      </p:grpSp>
      <p:pic>
        <p:nvPicPr>
          <p:cNvPr id="401" name="Google Shape;401;p39"/>
          <p:cNvPicPr preferRelativeResize="0"/>
          <p:nvPr/>
        </p:nvPicPr>
        <p:blipFill rotWithShape="1">
          <a:blip r:embed="rId4">
            <a:alphaModFix/>
          </a:blip>
          <a:srcRect b="0" l="0" r="0" t="0"/>
          <a:stretch/>
        </p:blipFill>
        <p:spPr>
          <a:xfrm>
            <a:off x="7792662" y="140381"/>
            <a:ext cx="1143649" cy="1233649"/>
          </a:xfrm>
          <a:prstGeom prst="rect">
            <a:avLst/>
          </a:prstGeom>
          <a:noFill/>
          <a:ln>
            <a:noFill/>
          </a:ln>
        </p:spPr>
      </p:pic>
      <p:pic>
        <p:nvPicPr>
          <p:cNvPr id="402" name="Google Shape;402;p39"/>
          <p:cNvPicPr preferRelativeResize="0"/>
          <p:nvPr/>
        </p:nvPicPr>
        <p:blipFill rotWithShape="1">
          <a:blip r:embed="rId5">
            <a:alphaModFix/>
          </a:blip>
          <a:srcRect b="0" l="0" r="0" t="0"/>
          <a:stretch/>
        </p:blipFill>
        <p:spPr>
          <a:xfrm>
            <a:off x="181700" y="1836849"/>
            <a:ext cx="419974" cy="4175150"/>
          </a:xfrm>
          <a:prstGeom prst="rect">
            <a:avLst/>
          </a:prstGeom>
          <a:noFill/>
          <a:ln>
            <a:noFill/>
          </a:ln>
        </p:spPr>
      </p:pic>
      <p:pic>
        <p:nvPicPr>
          <p:cNvPr id="403" name="Google Shape;403;p39"/>
          <p:cNvPicPr preferRelativeResize="0"/>
          <p:nvPr/>
        </p:nvPicPr>
        <p:blipFill rotWithShape="1">
          <a:blip r:embed="rId6">
            <a:alphaModFix/>
          </a:blip>
          <a:srcRect b="0" l="0" r="0" t="0"/>
          <a:stretch/>
        </p:blipFill>
        <p:spPr>
          <a:xfrm>
            <a:off x="1234506" y="1783695"/>
            <a:ext cx="7450138" cy="42363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0"/>
          <p:cNvSpPr txBox="1"/>
          <p:nvPr>
            <p:ph type="title"/>
          </p:nvPr>
        </p:nvSpPr>
        <p:spPr>
          <a:xfrm>
            <a:off x="457200" y="92075"/>
            <a:ext cx="8229600" cy="1014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State Requirements</a:t>
            </a:r>
            <a:endParaRPr/>
          </a:p>
        </p:txBody>
      </p:sp>
      <p:sp>
        <p:nvSpPr>
          <p:cNvPr id="409" name="Google Shape;409;p40"/>
          <p:cNvSpPr txBox="1"/>
          <p:nvPr>
            <p:ph idx="1" type="body"/>
          </p:nvPr>
        </p:nvSpPr>
        <p:spPr>
          <a:xfrm>
            <a:off x="804000" y="1520725"/>
            <a:ext cx="7882800" cy="48186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lang="en-US" sz="3000">
                <a:solidFill>
                  <a:schemeClr val="dk1"/>
                </a:solidFill>
              </a:rPr>
              <a:t>Additional Resources:</a:t>
            </a:r>
            <a:endParaRPr b="1" sz="3000">
              <a:solidFill>
                <a:schemeClr val="dk1"/>
              </a:solidFill>
            </a:endParaRPr>
          </a:p>
          <a:p>
            <a:pPr indent="0" lvl="0" marL="0" marR="0" rtl="0" algn="l">
              <a:lnSpc>
                <a:spcPct val="115000"/>
              </a:lnSpc>
              <a:spcBef>
                <a:spcPts val="0"/>
              </a:spcBef>
              <a:spcAft>
                <a:spcPts val="0"/>
              </a:spcAft>
              <a:buNone/>
            </a:pPr>
            <a:r>
              <a:rPr lang="en-US" sz="2400">
                <a:solidFill>
                  <a:schemeClr val="dk1"/>
                </a:solidFill>
              </a:rPr>
              <a:t>Ohio Department of Education: Third Grade Reading Guarantee:</a:t>
            </a:r>
            <a:endParaRPr sz="2400">
              <a:solidFill>
                <a:schemeClr val="dk1"/>
              </a:solidFill>
            </a:endParaRPr>
          </a:p>
          <a:p>
            <a:pPr indent="-381000" lvl="0" marL="457200" marR="0" rtl="0" algn="l">
              <a:lnSpc>
                <a:spcPct val="115000"/>
              </a:lnSpc>
              <a:spcBef>
                <a:spcPts val="0"/>
              </a:spcBef>
              <a:spcAft>
                <a:spcPts val="0"/>
              </a:spcAft>
              <a:buSzPts val="2400"/>
              <a:buChar char="•"/>
            </a:pPr>
            <a:r>
              <a:rPr lang="en-US" sz="2400" u="sng">
                <a:solidFill>
                  <a:schemeClr val="hlink"/>
                </a:solidFill>
                <a:hlinkClick r:id="rId3"/>
              </a:rPr>
              <a:t>http://education.ohio.gov/Topics/Learning-in-Ohio/Literacy/Third-Grade-Reading-Guarantee</a:t>
            </a:r>
            <a:r>
              <a:rPr lang="en-US" sz="2400">
                <a:solidFill>
                  <a:schemeClr val="dk1"/>
                </a:solidFill>
              </a:rPr>
              <a:t>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rPr lang="en-US" sz="2400">
                <a:solidFill>
                  <a:schemeClr val="dk1"/>
                </a:solidFill>
              </a:rPr>
              <a:t>ODE Third Grade Reading Guarantee Guidance Manual</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US" sz="2400" u="sng">
                <a:solidFill>
                  <a:schemeClr val="hlink"/>
                </a:solidFill>
                <a:hlinkClick r:id="rId4"/>
              </a:rPr>
              <a:t>http://education.ohio.gov/getattachment/Topics/Early-Learning/Third-Grade-Reading-Guarantee/TGRG-Guidance-Manual.pdf.aspx</a:t>
            </a:r>
            <a:endParaRPr sz="2400">
              <a:solidFill>
                <a:schemeClr val="dk1"/>
              </a:solidFill>
            </a:endParaRPr>
          </a:p>
          <a:p>
            <a:pPr indent="0" lvl="0" marL="45720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p:txBody>
      </p:sp>
      <p:grpSp>
        <p:nvGrpSpPr>
          <p:cNvPr id="410" name="Google Shape;410;p40"/>
          <p:cNvGrpSpPr/>
          <p:nvPr/>
        </p:nvGrpSpPr>
        <p:grpSpPr>
          <a:xfrm>
            <a:off x="0" y="0"/>
            <a:ext cx="9144000" cy="6781800"/>
            <a:chOff x="0" y="0"/>
            <a:chExt cx="9144000" cy="6781800"/>
          </a:xfrm>
        </p:grpSpPr>
        <p:sp>
          <p:nvSpPr>
            <p:cNvPr id="411" name="Google Shape;411;p40"/>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412" name="Google Shape;412;p40"/>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413" name="Google Shape;413;p40"/>
            <p:cNvPicPr preferRelativeResize="0"/>
            <p:nvPr/>
          </p:nvPicPr>
          <p:blipFill rotWithShape="1">
            <a:blip r:embed="rId5">
              <a:alphaModFix/>
            </a:blip>
            <a:srcRect b="0" l="0" r="0" t="0"/>
            <a:stretch/>
          </p:blipFill>
          <p:spPr>
            <a:xfrm>
              <a:off x="0" y="1905000"/>
              <a:ext cx="703200" cy="4022700"/>
            </a:xfrm>
            <a:prstGeom prst="rect">
              <a:avLst/>
            </a:prstGeom>
            <a:noFill/>
            <a:ln>
              <a:noFill/>
            </a:ln>
          </p:spPr>
        </p:pic>
        <p:pic>
          <p:nvPicPr>
            <p:cNvPr descr="CCSlogoColor187" id="414" name="Google Shape;414;p40"/>
            <p:cNvPicPr preferRelativeResize="0"/>
            <p:nvPr/>
          </p:nvPicPr>
          <p:blipFill rotWithShape="1">
            <a:blip r:embed="rId6">
              <a:alphaModFix/>
            </a:blip>
            <a:srcRect b="0" l="0" r="0" t="0"/>
            <a:stretch/>
          </p:blipFill>
          <p:spPr>
            <a:xfrm>
              <a:off x="474662" y="106363"/>
              <a:ext cx="1143000" cy="1341300"/>
            </a:xfrm>
            <a:prstGeom prst="rect">
              <a:avLst/>
            </a:prstGeom>
            <a:noFill/>
            <a:ln>
              <a:noFill/>
            </a:ln>
          </p:spPr>
        </p:pic>
      </p:grpSp>
      <p:pic>
        <p:nvPicPr>
          <p:cNvPr id="415" name="Google Shape;415;p40"/>
          <p:cNvPicPr preferRelativeResize="0"/>
          <p:nvPr/>
        </p:nvPicPr>
        <p:blipFill rotWithShape="1">
          <a:blip r:embed="rId7">
            <a:alphaModFix/>
          </a:blip>
          <a:srcRect b="0" l="0" r="0" t="0"/>
          <a:stretch/>
        </p:blipFill>
        <p:spPr>
          <a:xfrm>
            <a:off x="133350" y="1794149"/>
            <a:ext cx="420000" cy="4175100"/>
          </a:xfrm>
          <a:prstGeom prst="rect">
            <a:avLst/>
          </a:prstGeom>
          <a:noFill/>
          <a:ln>
            <a:noFill/>
          </a:ln>
        </p:spPr>
      </p:pic>
      <p:pic>
        <p:nvPicPr>
          <p:cNvPr id="416" name="Google Shape;416;p40"/>
          <p:cNvPicPr preferRelativeResize="0"/>
          <p:nvPr/>
        </p:nvPicPr>
        <p:blipFill rotWithShape="1">
          <a:blip r:embed="rId8">
            <a:alphaModFix/>
          </a:blip>
          <a:srcRect b="0" l="0" r="0" t="0"/>
          <a:stretch/>
        </p:blipFill>
        <p:spPr>
          <a:xfrm>
            <a:off x="7543150" y="92081"/>
            <a:ext cx="1143600" cy="1233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41"/>
          <p:cNvSpPr txBox="1"/>
          <p:nvPr>
            <p:ph type="title"/>
          </p:nvPr>
        </p:nvSpPr>
        <p:spPr>
          <a:xfrm>
            <a:off x="457200" y="92075"/>
            <a:ext cx="8229600" cy="1014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lang="en-US" sz="3600"/>
              <a:t>Additional Resources</a:t>
            </a:r>
            <a:endParaRPr/>
          </a:p>
        </p:txBody>
      </p:sp>
      <p:sp>
        <p:nvSpPr>
          <p:cNvPr id="422" name="Google Shape;422;p41"/>
          <p:cNvSpPr txBox="1"/>
          <p:nvPr>
            <p:ph idx="1" type="body"/>
          </p:nvPr>
        </p:nvSpPr>
        <p:spPr>
          <a:xfrm>
            <a:off x="804000" y="1520725"/>
            <a:ext cx="7882800" cy="48186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t/>
            </a:r>
            <a:endParaRPr b="1" sz="3000">
              <a:solidFill>
                <a:schemeClr val="dk1"/>
              </a:solidFill>
            </a:endParaRPr>
          </a:p>
          <a:p>
            <a:pPr indent="0" lvl="0" marL="0" marR="0" rtl="0" algn="l">
              <a:lnSpc>
                <a:spcPct val="115000"/>
              </a:lnSpc>
              <a:spcBef>
                <a:spcPts val="0"/>
              </a:spcBef>
              <a:spcAft>
                <a:spcPts val="0"/>
              </a:spcAft>
              <a:buNone/>
            </a:pPr>
            <a:r>
              <a:t/>
            </a:r>
            <a:endParaRPr b="1" sz="3000">
              <a:solidFill>
                <a:schemeClr val="dk1"/>
              </a:solidFill>
            </a:endParaRPr>
          </a:p>
          <a:p>
            <a:pPr indent="0" lvl="0" marL="0" marR="0" rtl="0" algn="l">
              <a:lnSpc>
                <a:spcPct val="115000"/>
              </a:lnSpc>
              <a:spcBef>
                <a:spcPts val="0"/>
              </a:spcBef>
              <a:spcAft>
                <a:spcPts val="0"/>
              </a:spcAft>
              <a:buNone/>
            </a:pPr>
            <a:r>
              <a:rPr lang="en-US" sz="2400">
                <a:solidFill>
                  <a:schemeClr val="dk1"/>
                </a:solidFill>
              </a:rPr>
              <a:t>CCS Elementary Digital Resource Binder:</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US" sz="2400" u="sng">
                <a:solidFill>
                  <a:schemeClr val="hlink"/>
                </a:solidFill>
                <a:hlinkClick r:id="rId3"/>
              </a:rPr>
              <a:t>https://sites.google.com/columbus.k12.oh.us/elementaryteacherresources/reading</a:t>
            </a:r>
            <a:r>
              <a:rPr lang="en-US" sz="2400">
                <a:solidFill>
                  <a:schemeClr val="dk1"/>
                </a:solidFill>
              </a:rPr>
              <a:t>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45720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p:txBody>
      </p:sp>
      <p:grpSp>
        <p:nvGrpSpPr>
          <p:cNvPr id="423" name="Google Shape;423;p41"/>
          <p:cNvGrpSpPr/>
          <p:nvPr/>
        </p:nvGrpSpPr>
        <p:grpSpPr>
          <a:xfrm>
            <a:off x="0" y="0"/>
            <a:ext cx="9144000" cy="6781800"/>
            <a:chOff x="0" y="0"/>
            <a:chExt cx="9144000" cy="6781800"/>
          </a:xfrm>
        </p:grpSpPr>
        <p:sp>
          <p:nvSpPr>
            <p:cNvPr id="424" name="Google Shape;424;p41"/>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425" name="Google Shape;425;p41"/>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426" name="Google Shape;426;p41"/>
            <p:cNvPicPr preferRelativeResize="0"/>
            <p:nvPr/>
          </p:nvPicPr>
          <p:blipFill rotWithShape="1">
            <a:blip r:embed="rId4">
              <a:alphaModFix/>
            </a:blip>
            <a:srcRect b="0" l="0" r="0" t="0"/>
            <a:stretch/>
          </p:blipFill>
          <p:spPr>
            <a:xfrm>
              <a:off x="0" y="1905000"/>
              <a:ext cx="703200" cy="4022700"/>
            </a:xfrm>
            <a:prstGeom prst="rect">
              <a:avLst/>
            </a:prstGeom>
            <a:noFill/>
            <a:ln>
              <a:noFill/>
            </a:ln>
          </p:spPr>
        </p:pic>
        <p:pic>
          <p:nvPicPr>
            <p:cNvPr descr="CCSlogoColor187" id="427" name="Google Shape;427;p41"/>
            <p:cNvPicPr preferRelativeResize="0"/>
            <p:nvPr/>
          </p:nvPicPr>
          <p:blipFill rotWithShape="1">
            <a:blip r:embed="rId5">
              <a:alphaModFix/>
            </a:blip>
            <a:srcRect b="0" l="0" r="0" t="0"/>
            <a:stretch/>
          </p:blipFill>
          <p:spPr>
            <a:xfrm>
              <a:off x="474662" y="106363"/>
              <a:ext cx="1143000" cy="1341300"/>
            </a:xfrm>
            <a:prstGeom prst="rect">
              <a:avLst/>
            </a:prstGeom>
            <a:noFill/>
            <a:ln>
              <a:noFill/>
            </a:ln>
          </p:spPr>
        </p:pic>
      </p:grpSp>
      <p:pic>
        <p:nvPicPr>
          <p:cNvPr id="428" name="Google Shape;428;p41"/>
          <p:cNvPicPr preferRelativeResize="0"/>
          <p:nvPr/>
        </p:nvPicPr>
        <p:blipFill rotWithShape="1">
          <a:blip r:embed="rId6">
            <a:alphaModFix/>
          </a:blip>
          <a:srcRect b="0" l="0" r="0" t="0"/>
          <a:stretch/>
        </p:blipFill>
        <p:spPr>
          <a:xfrm>
            <a:off x="133350" y="1794149"/>
            <a:ext cx="420000" cy="4175100"/>
          </a:xfrm>
          <a:prstGeom prst="rect">
            <a:avLst/>
          </a:prstGeom>
          <a:noFill/>
          <a:ln>
            <a:noFill/>
          </a:ln>
        </p:spPr>
      </p:pic>
      <p:pic>
        <p:nvPicPr>
          <p:cNvPr id="429" name="Google Shape;429;p41"/>
          <p:cNvPicPr preferRelativeResize="0"/>
          <p:nvPr/>
        </p:nvPicPr>
        <p:blipFill rotWithShape="1">
          <a:blip r:embed="rId7">
            <a:alphaModFix/>
          </a:blip>
          <a:srcRect b="0" l="0" r="0" t="0"/>
          <a:stretch/>
        </p:blipFill>
        <p:spPr>
          <a:xfrm>
            <a:off x="7543150" y="92081"/>
            <a:ext cx="1143600" cy="1233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33" name="Shape 433"/>
        <p:cNvGrpSpPr/>
        <p:nvPr/>
      </p:nvGrpSpPr>
      <p:grpSpPr>
        <a:xfrm>
          <a:off x="0" y="0"/>
          <a:ext cx="0" cy="0"/>
          <a:chOff x="0" y="0"/>
          <a:chExt cx="0" cy="0"/>
        </a:xfrm>
      </p:grpSpPr>
      <p:cxnSp>
        <p:nvCxnSpPr>
          <p:cNvPr id="434" name="Google Shape;434;p42"/>
          <p:cNvCxnSpPr/>
          <p:nvPr/>
        </p:nvCxnSpPr>
        <p:spPr>
          <a:xfrm rot="10800000">
            <a:off x="601662" y="269875"/>
            <a:ext cx="8077199" cy="0"/>
          </a:xfrm>
          <a:prstGeom prst="straightConnector1">
            <a:avLst/>
          </a:prstGeom>
          <a:noFill/>
          <a:ln cap="flat" cmpd="sng" w="82550">
            <a:solidFill>
              <a:srgbClr val="B81237"/>
            </a:solidFill>
            <a:prstDash val="solid"/>
            <a:round/>
            <a:headEnd len="sm" w="sm" type="none"/>
            <a:tailEnd len="sm" w="sm" type="none"/>
          </a:ln>
        </p:spPr>
      </p:cxnSp>
      <p:cxnSp>
        <p:nvCxnSpPr>
          <p:cNvPr id="435" name="Google Shape;435;p42"/>
          <p:cNvCxnSpPr/>
          <p:nvPr/>
        </p:nvCxnSpPr>
        <p:spPr>
          <a:xfrm rot="10800000">
            <a:off x="8650288" y="228600"/>
            <a:ext cx="0" cy="5257799"/>
          </a:xfrm>
          <a:prstGeom prst="straightConnector1">
            <a:avLst/>
          </a:prstGeom>
          <a:noFill/>
          <a:ln cap="flat" cmpd="sng" w="82550">
            <a:solidFill>
              <a:srgbClr val="B81237"/>
            </a:solidFill>
            <a:prstDash val="solid"/>
            <a:round/>
            <a:headEnd len="sm" w="sm" type="none"/>
            <a:tailEnd len="sm" w="sm" type="none"/>
          </a:ln>
        </p:spPr>
      </p:cxnSp>
      <p:pic>
        <p:nvPicPr>
          <p:cNvPr id="436" name="Google Shape;436;p42"/>
          <p:cNvPicPr preferRelativeResize="0"/>
          <p:nvPr/>
        </p:nvPicPr>
        <p:blipFill rotWithShape="1">
          <a:blip r:embed="rId4">
            <a:alphaModFix/>
          </a:blip>
          <a:srcRect b="0" l="0" r="0" t="0"/>
          <a:stretch/>
        </p:blipFill>
        <p:spPr>
          <a:xfrm>
            <a:off x="7556500" y="5095875"/>
            <a:ext cx="1130299" cy="1355724"/>
          </a:xfrm>
          <a:prstGeom prst="rect">
            <a:avLst/>
          </a:prstGeom>
          <a:noFill/>
          <a:ln cap="flat" cmpd="sng" w="57150">
            <a:solidFill>
              <a:srgbClr val="FFFFFF"/>
            </a:solidFill>
            <a:prstDash val="solid"/>
            <a:miter lim="8000"/>
            <a:headEnd len="sm" w="sm" type="none"/>
            <a:tailEnd len="sm" w="sm" type="none"/>
          </a:ln>
        </p:spPr>
      </p:pic>
      <p:sp>
        <p:nvSpPr>
          <p:cNvPr id="437" name="Google Shape;437;p42"/>
          <p:cNvSpPr txBox="1"/>
          <p:nvPr>
            <p:ph type="title"/>
          </p:nvPr>
        </p:nvSpPr>
        <p:spPr>
          <a:xfrm>
            <a:off x="457200" y="92076"/>
            <a:ext cx="8229600" cy="1508124"/>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br>
              <a:rPr b="0" i="0" lang="en-US" sz="4400" u="none" cap="none" strike="noStrike">
                <a:solidFill>
                  <a:schemeClr val="dk1"/>
                </a:solidFill>
                <a:latin typeface="Arial"/>
                <a:ea typeface="Arial"/>
                <a:cs typeface="Arial"/>
                <a:sym typeface="Arial"/>
              </a:rPr>
            </a:br>
            <a:br>
              <a:rPr b="0" i="0" lang="en-US" sz="4400" u="none" cap="none" strike="noStrike">
                <a:solidFill>
                  <a:schemeClr val="dk1"/>
                </a:solidFill>
                <a:latin typeface="Arial"/>
                <a:ea typeface="Arial"/>
                <a:cs typeface="Arial"/>
                <a:sym typeface="Arial"/>
              </a:rPr>
            </a:br>
            <a:br>
              <a:rPr b="0" i="0" lang="en-US" sz="4400" u="none" cap="none" strike="noStrike">
                <a:solidFill>
                  <a:schemeClr val="dk1"/>
                </a:solidFill>
                <a:latin typeface="Arial"/>
                <a:ea typeface="Arial"/>
                <a:cs typeface="Arial"/>
                <a:sym typeface="Arial"/>
              </a:rPr>
            </a:br>
            <a:br>
              <a:rPr b="0" i="0" lang="en-US" sz="4400" u="none" cap="none" strike="noStrike">
                <a:solidFill>
                  <a:schemeClr val="dk1"/>
                </a:solidFill>
                <a:latin typeface="Arial"/>
                <a:ea typeface="Arial"/>
                <a:cs typeface="Arial"/>
                <a:sym typeface="Arial"/>
              </a:rPr>
            </a:br>
            <a:r>
              <a:rPr b="0" i="0" lang="en-US" sz="3400" u="none" cap="none" strike="noStrike">
                <a:solidFill>
                  <a:srgbClr val="C00000"/>
                </a:solidFill>
                <a:latin typeface="Arial"/>
                <a:ea typeface="Arial"/>
                <a:cs typeface="Arial"/>
                <a:sym typeface="Arial"/>
              </a:rPr>
              <a:t> </a:t>
            </a:r>
            <a:br>
              <a:rPr b="0" i="0" lang="en-US" sz="3600" u="none" cap="none" strike="noStrike">
                <a:solidFill>
                  <a:srgbClr val="C00000"/>
                </a:solidFill>
                <a:latin typeface="Arial"/>
                <a:ea typeface="Arial"/>
                <a:cs typeface="Arial"/>
                <a:sym typeface="Arial"/>
              </a:rPr>
            </a:br>
            <a:br>
              <a:rPr b="0" i="0" lang="en-US" sz="3600" u="none" cap="none" strike="noStrike">
                <a:solidFill>
                  <a:srgbClr val="C00000"/>
                </a:solidFill>
                <a:latin typeface="Arial"/>
                <a:ea typeface="Arial"/>
                <a:cs typeface="Arial"/>
                <a:sym typeface="Arial"/>
              </a:rPr>
            </a:br>
            <a:br>
              <a:rPr b="0" i="0" lang="en-US" sz="3600" u="none" cap="none" strike="noStrike">
                <a:solidFill>
                  <a:schemeClr val="dk1"/>
                </a:solidFill>
                <a:latin typeface="Arial"/>
                <a:ea typeface="Arial"/>
                <a:cs typeface="Arial"/>
                <a:sym typeface="Arial"/>
              </a:rPr>
            </a:br>
            <a:br>
              <a:rPr b="0" i="0" lang="en-US" sz="3600" u="none" cap="none" strike="noStrike">
                <a:solidFill>
                  <a:schemeClr val="dk1"/>
                </a:solidFill>
                <a:latin typeface="Arial"/>
                <a:ea typeface="Arial"/>
                <a:cs typeface="Arial"/>
                <a:sym typeface="Arial"/>
              </a:rPr>
            </a:br>
            <a:br>
              <a:rPr b="0" i="0" lang="en-US" sz="3600" u="none" cap="none" strike="noStrike">
                <a:solidFill>
                  <a:schemeClr val="dk1"/>
                </a:solidFill>
                <a:latin typeface="Arial"/>
                <a:ea typeface="Arial"/>
                <a:cs typeface="Arial"/>
                <a:sym typeface="Arial"/>
              </a:rPr>
            </a:br>
            <a:endParaRPr b="0" i="0" sz="3600" u="none" cap="none" strike="noStrike">
              <a:solidFill>
                <a:schemeClr val="dk1"/>
              </a:solidFill>
              <a:latin typeface="Arial"/>
              <a:ea typeface="Arial"/>
              <a:cs typeface="Arial"/>
              <a:sym typeface="Arial"/>
            </a:endParaRPr>
          </a:p>
        </p:txBody>
      </p:sp>
      <p:sp>
        <p:nvSpPr>
          <p:cNvPr id="438" name="Google Shape;438;p42"/>
          <p:cNvSpPr txBox="1"/>
          <p:nvPr/>
        </p:nvSpPr>
        <p:spPr>
          <a:xfrm>
            <a:off x="1342074" y="381000"/>
            <a:ext cx="7458900" cy="685800"/>
          </a:xfrm>
          <a:prstGeom prst="rect">
            <a:avLst/>
          </a:prstGeom>
          <a:noFill/>
          <a:ln>
            <a:noFill/>
          </a:ln>
        </p:spPr>
        <p:txBody>
          <a:bodyPr anchorCtr="0" anchor="ctr" bIns="50800" lIns="50800" spcFirstLastPara="1" rIns="91425" wrap="square" tIns="50800">
            <a:noAutofit/>
          </a:bodyPr>
          <a:lstStyle/>
          <a:p>
            <a:pPr indent="0" lvl="0" marL="0" marR="0" rtl="0" algn="ctr">
              <a:lnSpc>
                <a:spcPct val="100000"/>
              </a:lnSpc>
              <a:spcBef>
                <a:spcPts val="0"/>
              </a:spcBef>
              <a:spcAft>
                <a:spcPts val="0"/>
              </a:spcAft>
              <a:buClr>
                <a:srgbClr val="000000"/>
              </a:buClr>
              <a:buFont typeface="Arial"/>
              <a:buNone/>
            </a:pPr>
            <a:r>
              <a:rPr b="1" i="0" lang="en-US" sz="3600" u="none" cap="none" strike="noStrike">
                <a:solidFill>
                  <a:srgbClr val="000000"/>
                </a:solidFill>
                <a:latin typeface="Arial"/>
                <a:ea typeface="Arial"/>
                <a:cs typeface="Arial"/>
                <a:sym typeface="Arial"/>
              </a:rPr>
              <a:t>Questions </a:t>
            </a:r>
            <a:endParaRPr/>
          </a:p>
        </p:txBody>
      </p:sp>
      <p:grpSp>
        <p:nvGrpSpPr>
          <p:cNvPr id="439" name="Google Shape;439;p42"/>
          <p:cNvGrpSpPr/>
          <p:nvPr/>
        </p:nvGrpSpPr>
        <p:grpSpPr>
          <a:xfrm>
            <a:off x="152400" y="0"/>
            <a:ext cx="8991600" cy="6781800"/>
            <a:chOff x="152400" y="0"/>
            <a:chExt cx="8991600" cy="6781800"/>
          </a:xfrm>
        </p:grpSpPr>
        <p:sp>
          <p:nvSpPr>
            <p:cNvPr id="440" name="Google Shape;440;p42"/>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441" name="Google Shape;441;p42"/>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CCSlogoColor187" id="442" name="Google Shape;442;p42"/>
            <p:cNvPicPr preferRelativeResize="0"/>
            <p:nvPr/>
          </p:nvPicPr>
          <p:blipFill rotWithShape="1">
            <a:blip r:embed="rId5">
              <a:alphaModFix/>
            </a:blip>
            <a:srcRect b="0" l="0" r="0" t="0"/>
            <a:stretch/>
          </p:blipFill>
          <p:spPr>
            <a:xfrm>
              <a:off x="474662" y="106363"/>
              <a:ext cx="1143000" cy="1341437"/>
            </a:xfrm>
            <a:prstGeom prst="rect">
              <a:avLst/>
            </a:prstGeom>
            <a:noFill/>
            <a:ln>
              <a:noFill/>
            </a:ln>
          </p:spPr>
        </p:pic>
      </p:grpSp>
      <p:pic>
        <p:nvPicPr>
          <p:cNvPr id="443" name="Google Shape;443;p42"/>
          <p:cNvPicPr preferRelativeResize="0"/>
          <p:nvPr/>
        </p:nvPicPr>
        <p:blipFill rotWithShape="1">
          <a:blip r:embed="rId6">
            <a:alphaModFix/>
          </a:blip>
          <a:srcRect b="0" l="0" r="0" t="0"/>
          <a:stretch/>
        </p:blipFill>
        <p:spPr>
          <a:xfrm>
            <a:off x="101075" y="1661374"/>
            <a:ext cx="419974" cy="4175150"/>
          </a:xfrm>
          <a:prstGeom prst="rect">
            <a:avLst/>
          </a:prstGeom>
          <a:noFill/>
          <a:ln>
            <a:noFill/>
          </a:ln>
        </p:spPr>
      </p:pic>
      <p:sp>
        <p:nvSpPr>
          <p:cNvPr id="444" name="Google Shape;444;p42"/>
          <p:cNvSpPr txBox="1"/>
          <p:nvPr>
            <p:ph idx="1" type="body"/>
          </p:nvPr>
        </p:nvSpPr>
        <p:spPr>
          <a:xfrm>
            <a:off x="1578850" y="1485900"/>
            <a:ext cx="4038600" cy="4526100"/>
          </a:xfrm>
          <a:prstGeom prst="rect">
            <a:avLst/>
          </a:prstGeom>
          <a:noFill/>
          <a:ln>
            <a:noFill/>
          </a:ln>
        </p:spPr>
        <p:txBody>
          <a:bodyPr anchorCtr="0" anchor="t" bIns="45700" lIns="45700" spcFirstLastPara="1" rIns="45700" wrap="square" tIns="45700">
            <a:noAutofit/>
          </a:bodyPr>
          <a:lstStyle/>
          <a:p>
            <a:pPr indent="0" lvl="0" marL="0" marR="0" rtl="0" algn="ctr">
              <a:lnSpc>
                <a:spcPct val="115000"/>
              </a:lnSpc>
              <a:spcBef>
                <a:spcPts val="0"/>
              </a:spcBef>
              <a:spcAft>
                <a:spcPts val="0"/>
              </a:spcAft>
              <a:buClr>
                <a:schemeClr val="dk2"/>
              </a:buClr>
              <a:buFont typeface="Arial"/>
              <a:buNone/>
            </a:pPr>
            <a:r>
              <a:t/>
            </a:r>
            <a:endParaRPr b="0" i="0" sz="3600" u="none" cap="none" strike="noStrike">
              <a:solidFill>
                <a:srgbClr val="000000"/>
              </a:solidFill>
              <a:latin typeface="Arial"/>
              <a:ea typeface="Arial"/>
              <a:cs typeface="Arial"/>
              <a:sym typeface="Arial"/>
            </a:endParaRPr>
          </a:p>
          <a:p>
            <a:pPr indent="-1587" lvl="0" marL="39688" marR="0" rtl="0" algn="l">
              <a:lnSpc>
                <a:spcPct val="115000"/>
              </a:lnSpc>
              <a:spcBef>
                <a:spcPts val="70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a:p>
            <a:pPr indent="-1587" lvl="0" marL="39688" marR="0" rtl="0" algn="l">
              <a:lnSpc>
                <a:spcPct val="115000"/>
              </a:lnSpc>
              <a:spcBef>
                <a:spcPts val="700"/>
              </a:spcBef>
              <a:spcAft>
                <a:spcPts val="0"/>
              </a:spcAft>
              <a:buClr>
                <a:schemeClr val="dk2"/>
              </a:buClr>
              <a:buFont typeface="Arial"/>
              <a:buNone/>
            </a:pPr>
            <a:r>
              <a:t/>
            </a:r>
            <a:endParaRPr b="0" i="0" sz="2000" u="none" cap="none" strike="noStrike">
              <a:solidFill>
                <a:schemeClr val="dk2"/>
              </a:solidFill>
              <a:latin typeface="Arial"/>
              <a:ea typeface="Arial"/>
              <a:cs typeface="Arial"/>
              <a:sym typeface="Arial"/>
            </a:endParaRPr>
          </a:p>
        </p:txBody>
      </p:sp>
      <p:pic>
        <p:nvPicPr>
          <p:cNvPr id="445" name="Google Shape;445;p42"/>
          <p:cNvPicPr preferRelativeResize="0"/>
          <p:nvPr/>
        </p:nvPicPr>
        <p:blipFill rotWithShape="1">
          <a:blip r:embed="rId7">
            <a:alphaModFix/>
          </a:blip>
          <a:srcRect b="0" l="0" r="0" t="0"/>
          <a:stretch/>
        </p:blipFill>
        <p:spPr>
          <a:xfrm>
            <a:off x="3197185" y="1555685"/>
            <a:ext cx="3748675" cy="3670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457200" y="92076"/>
            <a:ext cx="8229600" cy="1508124"/>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lang="en-US" sz="3600"/>
              <a:t>3GRG </a:t>
            </a:r>
            <a:r>
              <a:rPr b="1" i="0" lang="en-US" sz="3600" u="none" cap="none" strike="noStrike">
                <a:solidFill>
                  <a:schemeClr val="dk1"/>
                </a:solidFill>
                <a:latin typeface="Arial"/>
                <a:ea typeface="Arial"/>
                <a:cs typeface="Arial"/>
                <a:sym typeface="Arial"/>
              </a:rPr>
              <a:t>State Requirements</a:t>
            </a:r>
            <a:endParaRPr/>
          </a:p>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p:txBody>
      </p:sp>
      <p:sp>
        <p:nvSpPr>
          <p:cNvPr id="92" name="Google Shape;92;p18"/>
          <p:cNvSpPr txBox="1"/>
          <p:nvPr>
            <p:ph idx="1" type="body"/>
          </p:nvPr>
        </p:nvSpPr>
        <p:spPr>
          <a:xfrm>
            <a:off x="1036325" y="2051100"/>
            <a:ext cx="7882800" cy="4730700"/>
          </a:xfrm>
          <a:prstGeom prst="rect">
            <a:avLst/>
          </a:prstGeom>
          <a:noFill/>
          <a:ln>
            <a:noFill/>
          </a:ln>
        </p:spPr>
        <p:txBody>
          <a:bodyPr anchorCtr="0" anchor="t" bIns="45700" lIns="45700" spcFirstLastPara="1" rIns="45700" wrap="square" tIns="45700">
            <a:noAutofit/>
          </a:bodyPr>
          <a:lstStyle/>
          <a:p>
            <a:pPr indent="-165100" lvl="0" marL="342900" marR="0" rtl="0" algn="l">
              <a:lnSpc>
                <a:spcPct val="115000"/>
              </a:lnSpc>
              <a:spcBef>
                <a:spcPts val="0"/>
              </a:spcBef>
              <a:spcAft>
                <a:spcPts val="0"/>
              </a:spcAft>
              <a:buClr>
                <a:schemeClr val="dk2"/>
              </a:buClr>
              <a:buSzPts val="2400"/>
              <a:buFont typeface="Arial"/>
              <a:buChar char="•"/>
            </a:pPr>
            <a:r>
              <a:rPr b="0" i="0" lang="en-US" sz="2400" u="none" cap="none" strike="noStrike">
                <a:solidFill>
                  <a:schemeClr val="dk1"/>
                </a:solidFill>
                <a:latin typeface="Arial"/>
                <a:ea typeface="Arial"/>
                <a:cs typeface="Arial"/>
                <a:sym typeface="Arial"/>
              </a:rPr>
              <a:t>New K students received after Sept. </a:t>
            </a:r>
            <a:r>
              <a:rPr lang="en-US" sz="2400">
                <a:solidFill>
                  <a:schemeClr val="dk1"/>
                </a:solidFill>
              </a:rPr>
              <a:t>28</a:t>
            </a:r>
            <a:r>
              <a:rPr b="0" baseline="30000" i="0" lang="en-US" sz="2400" u="none" cap="none" strike="noStrike">
                <a:solidFill>
                  <a:schemeClr val="dk1"/>
                </a:solidFill>
                <a:latin typeface="Arial"/>
                <a:ea typeface="Arial"/>
                <a:cs typeface="Arial"/>
                <a:sym typeface="Arial"/>
              </a:rPr>
              <a:t>th</a:t>
            </a:r>
            <a:r>
              <a:rPr b="0" i="0" lang="en-US" sz="2400" u="none" cap="none" strike="noStrike">
                <a:solidFill>
                  <a:schemeClr val="dk1"/>
                </a:solidFill>
                <a:latin typeface="Arial"/>
                <a:ea typeface="Arial"/>
                <a:cs typeface="Arial"/>
                <a:sym typeface="Arial"/>
              </a:rPr>
              <a:t>, are required to have </a:t>
            </a:r>
            <a:r>
              <a:rPr b="0" i="0" lang="en-US" sz="2400" u="sng" cap="none" strike="noStrike">
                <a:solidFill>
                  <a:schemeClr val="dk1"/>
                </a:solidFill>
                <a:latin typeface="Arial"/>
                <a:ea typeface="Arial"/>
                <a:cs typeface="Arial"/>
                <a:sym typeface="Arial"/>
              </a:rPr>
              <a:t>all</a:t>
            </a:r>
            <a:r>
              <a:rPr b="0" i="0" lang="en-US" sz="2400" u="none" cap="none" strike="noStrike">
                <a:solidFill>
                  <a:schemeClr val="dk1"/>
                </a:solidFill>
                <a:latin typeface="Arial"/>
                <a:ea typeface="Arial"/>
                <a:cs typeface="Arial"/>
                <a:sym typeface="Arial"/>
              </a:rPr>
              <a:t> components of the KRA completed, including Language and Literacy, by Nov. </a:t>
            </a:r>
            <a:r>
              <a:rPr lang="en-US" sz="2400">
                <a:solidFill>
                  <a:schemeClr val="dk1"/>
                </a:solidFill>
              </a:rPr>
              <a:t>1</a:t>
            </a:r>
            <a:r>
              <a:rPr baseline="30000" lang="en-US" sz="2400">
                <a:solidFill>
                  <a:schemeClr val="dk1"/>
                </a:solidFill>
              </a:rPr>
              <a:t>st</a:t>
            </a:r>
            <a:r>
              <a:rPr b="0" i="0" lang="en-US"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sz="2400">
              <a:solidFill>
                <a:schemeClr val="dk1"/>
              </a:solidFill>
            </a:endParaRPr>
          </a:p>
          <a:p>
            <a:pPr indent="-165100" lvl="0" marL="342900" marR="0" rtl="0" algn="l">
              <a:lnSpc>
                <a:spcPct val="115000"/>
              </a:lnSpc>
              <a:spcBef>
                <a:spcPts val="2300"/>
              </a:spcBef>
              <a:spcAft>
                <a:spcPts val="0"/>
              </a:spcAft>
              <a:buClr>
                <a:schemeClr val="dk2"/>
              </a:buClr>
              <a:buSzPts val="2400"/>
              <a:buFont typeface="Arial"/>
              <a:buChar char="•"/>
            </a:pPr>
            <a:r>
              <a:rPr b="0" i="0" lang="en-US" sz="2400" u="none" cap="none" strike="noStrike">
                <a:solidFill>
                  <a:schemeClr val="dk1"/>
                </a:solidFill>
                <a:latin typeface="Arial"/>
                <a:ea typeface="Arial"/>
                <a:cs typeface="Arial"/>
                <a:sym typeface="Arial"/>
              </a:rPr>
              <a:t>New students received after Nov. 1</a:t>
            </a:r>
            <a:r>
              <a:rPr b="0" baseline="30000" i="0" lang="en-US" sz="2400" u="none" cap="none" strike="noStrike">
                <a:solidFill>
                  <a:schemeClr val="dk1"/>
                </a:solidFill>
                <a:latin typeface="Arial"/>
                <a:ea typeface="Arial"/>
                <a:cs typeface="Arial"/>
                <a:sym typeface="Arial"/>
              </a:rPr>
              <a:t>st</a:t>
            </a:r>
            <a:r>
              <a:rPr b="0" i="0" lang="en-US" sz="2400" u="none" cap="none" strike="noStrike">
                <a:solidFill>
                  <a:schemeClr val="dk1"/>
                </a:solidFill>
                <a:latin typeface="Arial"/>
                <a:ea typeface="Arial"/>
                <a:cs typeface="Arial"/>
                <a:sym typeface="Arial"/>
              </a:rPr>
              <a:t>, will use the  MAP (Growth: Reading K-2) as their ODE Reading Diagnostic Assessment. </a:t>
            </a:r>
            <a:r>
              <a:rPr b="0" i="0" lang="en-US" sz="2400" u="sng" cap="none" strike="noStrike">
                <a:solidFill>
                  <a:schemeClr val="dk1"/>
                </a:solidFill>
                <a:latin typeface="Arial"/>
                <a:ea typeface="Arial"/>
                <a:cs typeface="Arial"/>
                <a:sym typeface="Arial"/>
              </a:rPr>
              <a:t>This must be administered within 30 days of their enrollment.</a:t>
            </a:r>
            <a:r>
              <a:rPr b="0" i="0" lang="en-US" sz="1800" u="none" cap="none" strike="noStrike">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p:txBody>
      </p:sp>
      <p:grpSp>
        <p:nvGrpSpPr>
          <p:cNvPr id="93" name="Google Shape;93;p18"/>
          <p:cNvGrpSpPr/>
          <p:nvPr/>
        </p:nvGrpSpPr>
        <p:grpSpPr>
          <a:xfrm>
            <a:off x="0" y="0"/>
            <a:ext cx="9144000" cy="6781800"/>
            <a:chOff x="0" y="0"/>
            <a:chExt cx="9144000" cy="6781800"/>
          </a:xfrm>
        </p:grpSpPr>
        <p:sp>
          <p:nvSpPr>
            <p:cNvPr id="94" name="Google Shape;94;p18"/>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95" name="Google Shape;95;p18"/>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96" name="Google Shape;96;p18"/>
            <p:cNvPicPr preferRelativeResize="0"/>
            <p:nvPr/>
          </p:nvPicPr>
          <p:blipFill rotWithShape="1">
            <a:blip r:embed="rId3">
              <a:alphaModFix/>
            </a:blip>
            <a:srcRect b="0" l="0" r="0" t="0"/>
            <a:stretch/>
          </p:blipFill>
          <p:spPr>
            <a:xfrm>
              <a:off x="0" y="1905000"/>
              <a:ext cx="703262" cy="4022724"/>
            </a:xfrm>
            <a:prstGeom prst="rect">
              <a:avLst/>
            </a:prstGeom>
            <a:noFill/>
            <a:ln>
              <a:noFill/>
            </a:ln>
          </p:spPr>
        </p:pic>
        <p:pic>
          <p:nvPicPr>
            <p:cNvPr descr="CCSlogoColor187" id="97" name="Google Shape;97;p18"/>
            <p:cNvPicPr preferRelativeResize="0"/>
            <p:nvPr/>
          </p:nvPicPr>
          <p:blipFill rotWithShape="1">
            <a:blip r:embed="rId4">
              <a:alphaModFix/>
            </a:blip>
            <a:srcRect b="0" l="0" r="0" t="0"/>
            <a:stretch/>
          </p:blipFill>
          <p:spPr>
            <a:xfrm>
              <a:off x="474662" y="106363"/>
              <a:ext cx="1143000" cy="1341437"/>
            </a:xfrm>
            <a:prstGeom prst="rect">
              <a:avLst/>
            </a:prstGeom>
            <a:noFill/>
            <a:ln>
              <a:noFill/>
            </a:ln>
          </p:spPr>
        </p:pic>
      </p:grpSp>
      <p:pic>
        <p:nvPicPr>
          <p:cNvPr id="98" name="Google Shape;98;p18"/>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99" name="Google Shape;99;p18"/>
          <p:cNvPicPr preferRelativeResize="0"/>
          <p:nvPr/>
        </p:nvPicPr>
        <p:blipFill rotWithShape="1">
          <a:blip r:embed="rId6">
            <a:alphaModFix/>
          </a:blip>
          <a:srcRect b="0" l="0" r="0" t="0"/>
          <a:stretch/>
        </p:blipFill>
        <p:spPr>
          <a:xfrm>
            <a:off x="7543150" y="92081"/>
            <a:ext cx="1143649" cy="1233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457200" y="92076"/>
            <a:ext cx="8229600" cy="1508124"/>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lang="en-US" sz="3600"/>
              <a:t> </a:t>
            </a:r>
            <a:r>
              <a:rPr b="1" lang="en-US" sz="3600"/>
              <a:t>3GRG </a:t>
            </a:r>
            <a:r>
              <a:rPr b="1" i="0" lang="en-US" sz="3600" u="none" cap="none" strike="noStrike">
                <a:solidFill>
                  <a:schemeClr val="dk1"/>
                </a:solidFill>
                <a:latin typeface="Arial"/>
                <a:ea typeface="Arial"/>
                <a:cs typeface="Arial"/>
                <a:sym typeface="Arial"/>
              </a:rPr>
              <a:t>State Requirements</a:t>
            </a:r>
            <a:endParaRPr/>
          </a:p>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p:txBody>
      </p:sp>
      <p:sp>
        <p:nvSpPr>
          <p:cNvPr id="105" name="Google Shape;105;p19"/>
          <p:cNvSpPr txBox="1"/>
          <p:nvPr>
            <p:ph idx="1" type="body"/>
          </p:nvPr>
        </p:nvSpPr>
        <p:spPr>
          <a:xfrm>
            <a:off x="947225" y="1551224"/>
            <a:ext cx="7882800" cy="4987500"/>
          </a:xfrm>
          <a:prstGeom prst="rect">
            <a:avLst/>
          </a:prstGeom>
          <a:noFill/>
          <a:ln>
            <a:noFill/>
          </a:ln>
        </p:spPr>
        <p:txBody>
          <a:bodyPr anchorCtr="0" anchor="t" bIns="45700" lIns="45700" spcFirstLastPara="1" rIns="45700" wrap="square" tIns="45700">
            <a:noAutofit/>
          </a:bodyPr>
          <a:lstStyle/>
          <a:p>
            <a:pPr indent="-381000" lvl="0" marL="457200" rtl="0" algn="l">
              <a:spcBef>
                <a:spcPts val="2300"/>
              </a:spcBef>
              <a:spcAft>
                <a:spcPts val="0"/>
              </a:spcAft>
              <a:buClr>
                <a:schemeClr val="dk1"/>
              </a:buClr>
              <a:buSzPts val="2400"/>
              <a:buFont typeface="Arial"/>
              <a:buChar char="•"/>
            </a:pPr>
            <a:r>
              <a:rPr lang="en-US" sz="2400">
                <a:solidFill>
                  <a:schemeClr val="dk1"/>
                </a:solidFill>
              </a:rPr>
              <a:t>Retained Kindergarten students and 1</a:t>
            </a:r>
            <a:r>
              <a:rPr baseline="30000" lang="en-US" sz="2400">
                <a:solidFill>
                  <a:schemeClr val="dk1"/>
                </a:solidFill>
              </a:rPr>
              <a:t>st</a:t>
            </a:r>
            <a:r>
              <a:rPr lang="en-US" sz="2400">
                <a:solidFill>
                  <a:schemeClr val="dk1"/>
                </a:solidFill>
              </a:rPr>
              <a:t>-3</a:t>
            </a:r>
            <a:r>
              <a:rPr baseline="30000" lang="en-US" sz="2400">
                <a:solidFill>
                  <a:schemeClr val="dk1"/>
                </a:solidFill>
              </a:rPr>
              <a:t>rd</a:t>
            </a:r>
            <a:r>
              <a:rPr lang="en-US" sz="2400">
                <a:solidFill>
                  <a:schemeClr val="dk1"/>
                </a:solidFill>
              </a:rPr>
              <a:t> grade students are given the MAP to determine if they are on track. This assessment should be completed by September 28</a:t>
            </a:r>
            <a:r>
              <a:rPr baseline="30000" lang="en-US" sz="2400">
                <a:solidFill>
                  <a:schemeClr val="dk1"/>
                </a:solidFill>
              </a:rPr>
              <a:t>th</a:t>
            </a:r>
            <a:r>
              <a:rPr lang="en-US" sz="2400">
                <a:solidFill>
                  <a:schemeClr val="dk1"/>
                </a:solidFill>
              </a:rPr>
              <a:t>. </a:t>
            </a:r>
            <a:r>
              <a:rPr lang="en-US" sz="1800">
                <a:solidFill>
                  <a:schemeClr val="dk1"/>
                </a:solidFill>
              </a:rPr>
              <a:t>	</a:t>
            </a:r>
            <a:endParaRPr sz="1800">
              <a:solidFill>
                <a:schemeClr val="dk1"/>
              </a:solidFill>
            </a:endParaRPr>
          </a:p>
          <a:p>
            <a:pPr indent="0" lvl="0" marL="0" rtl="0" algn="l">
              <a:spcBef>
                <a:spcPts val="2300"/>
              </a:spcBef>
              <a:spcAft>
                <a:spcPts val="0"/>
              </a:spcAft>
              <a:buNone/>
            </a:pPr>
            <a:r>
              <a:t/>
            </a:r>
            <a:endParaRPr sz="600">
              <a:solidFill>
                <a:schemeClr val="dk1"/>
              </a:solidFill>
            </a:endParaRPr>
          </a:p>
          <a:p>
            <a:pPr indent="0" lvl="0" marL="0" marR="0" rtl="0" algn="ctr">
              <a:lnSpc>
                <a:spcPct val="115000"/>
              </a:lnSpc>
              <a:spcBef>
                <a:spcPts val="0"/>
              </a:spcBef>
              <a:spcAft>
                <a:spcPts val="0"/>
              </a:spcAft>
              <a:buNone/>
            </a:pPr>
            <a:r>
              <a:rPr b="1" lang="en-US" sz="2400" u="sng">
                <a:solidFill>
                  <a:schemeClr val="dk1"/>
                </a:solidFill>
              </a:rPr>
              <a:t>3rd Grade Mid Year RIMP Creation</a:t>
            </a:r>
            <a:endParaRPr b="1" sz="2400" u="sng">
              <a:solidFill>
                <a:schemeClr val="dk1"/>
              </a:solidFill>
            </a:endParaRPr>
          </a:p>
          <a:p>
            <a:pPr indent="0" lvl="0" marL="0" marR="0" rtl="0" algn="l">
              <a:lnSpc>
                <a:spcPct val="115000"/>
              </a:lnSpc>
              <a:spcBef>
                <a:spcPts val="0"/>
              </a:spcBef>
              <a:spcAft>
                <a:spcPts val="0"/>
              </a:spcAft>
              <a:buNone/>
            </a:pPr>
            <a:r>
              <a:t/>
            </a:r>
            <a:endParaRPr b="1" sz="1200">
              <a:solidFill>
                <a:schemeClr val="dk1"/>
              </a:solidFill>
            </a:endParaRPr>
          </a:p>
          <a:p>
            <a:pPr indent="-381000" lvl="0" marL="457200" marR="0" rtl="0" algn="l">
              <a:lnSpc>
                <a:spcPct val="115000"/>
              </a:lnSpc>
              <a:spcBef>
                <a:spcPts val="7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Third grade students that did not meet the </a:t>
            </a:r>
            <a:r>
              <a:rPr b="1" i="0" lang="en-US" sz="2400" u="none" cap="none" strike="noStrike">
                <a:solidFill>
                  <a:schemeClr val="dk1"/>
                </a:solidFill>
              </a:rPr>
              <a:t>scaled score of 700</a:t>
            </a:r>
            <a:r>
              <a:rPr b="0" i="0" lang="en-US" sz="2400" u="none" cap="none" strike="noStrike">
                <a:solidFill>
                  <a:schemeClr val="dk1"/>
                </a:solidFill>
                <a:latin typeface="Arial"/>
                <a:ea typeface="Arial"/>
                <a:cs typeface="Arial"/>
                <a:sym typeface="Arial"/>
              </a:rPr>
              <a:t> on the ELA Ohio’s State Test/ AIR are also required to have a RIMP.</a:t>
            </a:r>
            <a:endParaRPr b="0" i="0" sz="1800" u="none" cap="none" strike="noStrike">
              <a:solidFill>
                <a:schemeClr val="dk1"/>
              </a:solidFill>
              <a:latin typeface="Arial"/>
              <a:ea typeface="Arial"/>
              <a:cs typeface="Arial"/>
              <a:sym typeface="Arial"/>
            </a:endParaRPr>
          </a:p>
          <a:p>
            <a:pPr indent="-228600" lvl="0" marL="457200" marR="0" rtl="0" algn="l">
              <a:lnSpc>
                <a:spcPct val="115000"/>
              </a:lnSpc>
              <a:spcBef>
                <a:spcPts val="0"/>
              </a:spcBef>
              <a:spcAft>
                <a:spcPts val="0"/>
              </a:spcAft>
              <a:buClr>
                <a:schemeClr val="dk1"/>
              </a:buClr>
              <a:buFont typeface="Arial"/>
              <a:buNone/>
            </a:pPr>
            <a:r>
              <a:rPr b="0" i="0" lang="en-US" sz="1800" u="none" cap="none" strike="noStrike">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p:txBody>
      </p:sp>
      <p:grpSp>
        <p:nvGrpSpPr>
          <p:cNvPr id="106" name="Google Shape;106;p19"/>
          <p:cNvGrpSpPr/>
          <p:nvPr/>
        </p:nvGrpSpPr>
        <p:grpSpPr>
          <a:xfrm>
            <a:off x="0" y="0"/>
            <a:ext cx="9144000" cy="6781800"/>
            <a:chOff x="0" y="0"/>
            <a:chExt cx="9144000" cy="6781800"/>
          </a:xfrm>
        </p:grpSpPr>
        <p:sp>
          <p:nvSpPr>
            <p:cNvPr id="107" name="Google Shape;107;p19"/>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108" name="Google Shape;108;p19"/>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109" name="Google Shape;109;p19"/>
            <p:cNvPicPr preferRelativeResize="0"/>
            <p:nvPr/>
          </p:nvPicPr>
          <p:blipFill rotWithShape="1">
            <a:blip r:embed="rId3">
              <a:alphaModFix/>
            </a:blip>
            <a:srcRect b="0" l="0" r="0" t="0"/>
            <a:stretch/>
          </p:blipFill>
          <p:spPr>
            <a:xfrm>
              <a:off x="0" y="1905000"/>
              <a:ext cx="703262" cy="4022724"/>
            </a:xfrm>
            <a:prstGeom prst="rect">
              <a:avLst/>
            </a:prstGeom>
            <a:noFill/>
            <a:ln>
              <a:noFill/>
            </a:ln>
          </p:spPr>
        </p:pic>
        <p:pic>
          <p:nvPicPr>
            <p:cNvPr descr="CCSlogoColor187" id="110" name="Google Shape;110;p19"/>
            <p:cNvPicPr preferRelativeResize="0"/>
            <p:nvPr/>
          </p:nvPicPr>
          <p:blipFill rotWithShape="1">
            <a:blip r:embed="rId4">
              <a:alphaModFix/>
            </a:blip>
            <a:srcRect b="0" l="0" r="0" t="0"/>
            <a:stretch/>
          </p:blipFill>
          <p:spPr>
            <a:xfrm>
              <a:off x="474662" y="106363"/>
              <a:ext cx="1143000" cy="1341437"/>
            </a:xfrm>
            <a:prstGeom prst="rect">
              <a:avLst/>
            </a:prstGeom>
            <a:noFill/>
            <a:ln>
              <a:noFill/>
            </a:ln>
          </p:spPr>
        </p:pic>
      </p:grpSp>
      <p:pic>
        <p:nvPicPr>
          <p:cNvPr id="111" name="Google Shape;111;p19"/>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112" name="Google Shape;112;p19"/>
          <p:cNvPicPr preferRelativeResize="0"/>
          <p:nvPr/>
        </p:nvPicPr>
        <p:blipFill rotWithShape="1">
          <a:blip r:embed="rId6">
            <a:alphaModFix/>
          </a:blip>
          <a:srcRect b="0" l="0" r="0" t="0"/>
          <a:stretch/>
        </p:blipFill>
        <p:spPr>
          <a:xfrm>
            <a:off x="7543150" y="92081"/>
            <a:ext cx="1143649" cy="1233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457200" y="92076"/>
            <a:ext cx="8229600" cy="15081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lang="en-US" sz="3600"/>
              <a:t>3GRG </a:t>
            </a:r>
            <a:r>
              <a:rPr b="1" i="0" lang="en-US" sz="3600" u="none" cap="none" strike="noStrike">
                <a:solidFill>
                  <a:schemeClr val="dk1"/>
                </a:solidFill>
                <a:latin typeface="Arial"/>
                <a:ea typeface="Arial"/>
                <a:cs typeface="Arial"/>
                <a:sym typeface="Arial"/>
              </a:rPr>
              <a:t>State Requirements</a:t>
            </a:r>
            <a:endParaRPr/>
          </a:p>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p:txBody>
      </p:sp>
      <p:sp>
        <p:nvSpPr>
          <p:cNvPr id="118" name="Google Shape;118;p20"/>
          <p:cNvSpPr txBox="1"/>
          <p:nvPr>
            <p:ph idx="1" type="body"/>
          </p:nvPr>
        </p:nvSpPr>
        <p:spPr>
          <a:xfrm>
            <a:off x="1036325" y="1538400"/>
            <a:ext cx="7882800" cy="52434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lang="en-US" sz="2400" u="sng">
                <a:solidFill>
                  <a:schemeClr val="dk1"/>
                </a:solidFill>
              </a:rPr>
              <a:t>For each student who is </a:t>
            </a:r>
            <a:r>
              <a:rPr b="1" i="1" lang="en-US" sz="2400" u="sng">
                <a:solidFill>
                  <a:schemeClr val="dk1"/>
                </a:solidFill>
              </a:rPr>
              <a:t>not on track</a:t>
            </a:r>
            <a:r>
              <a:rPr b="1" lang="en-US" sz="2400" u="sng">
                <a:solidFill>
                  <a:schemeClr val="dk1"/>
                </a:solidFill>
              </a:rPr>
              <a:t>,</a:t>
            </a:r>
            <a:r>
              <a:rPr lang="en-US" sz="2400" u="sng">
                <a:solidFill>
                  <a:schemeClr val="dk1"/>
                </a:solidFill>
              </a:rPr>
              <a:t> schools must:</a:t>
            </a:r>
            <a:endParaRPr sz="2400" u="sng">
              <a:solidFill>
                <a:schemeClr val="dk1"/>
              </a:solidFill>
            </a:endParaRPr>
          </a:p>
          <a:p>
            <a:pPr indent="-381000" lvl="0" marL="457200" marR="0" rtl="0" algn="l">
              <a:lnSpc>
                <a:spcPct val="115000"/>
              </a:lnSpc>
              <a:spcBef>
                <a:spcPts val="0"/>
              </a:spcBef>
              <a:spcAft>
                <a:spcPts val="0"/>
              </a:spcAft>
              <a:buClr>
                <a:schemeClr val="dk1"/>
              </a:buClr>
              <a:buSzPts val="2400"/>
              <a:buFont typeface="Arial"/>
              <a:buChar char="•"/>
            </a:pPr>
            <a:r>
              <a:rPr lang="en-US" sz="2400">
                <a:solidFill>
                  <a:schemeClr val="dk1"/>
                </a:solidFill>
              </a:rPr>
              <a:t>Administer any necessary informal or formal diagnostic assessment to determine the needs of the student</a:t>
            </a:r>
            <a:endParaRPr sz="2400">
              <a:solidFill>
                <a:schemeClr val="dk1"/>
              </a:solidFill>
            </a:endParaRPr>
          </a:p>
          <a:p>
            <a:pPr indent="-381000" lvl="0" marL="457200" marR="0" rtl="0" algn="l">
              <a:lnSpc>
                <a:spcPct val="115000"/>
              </a:lnSpc>
              <a:spcBef>
                <a:spcPts val="0"/>
              </a:spcBef>
              <a:spcAft>
                <a:spcPts val="0"/>
              </a:spcAft>
              <a:buClr>
                <a:schemeClr val="dk1"/>
              </a:buClr>
              <a:buSzPts val="2400"/>
              <a:buFont typeface="Arial"/>
              <a:buChar char="•"/>
            </a:pPr>
            <a:r>
              <a:rPr b="1" i="1" lang="en-US" sz="2400">
                <a:solidFill>
                  <a:schemeClr val="dk1"/>
                </a:solidFill>
              </a:rPr>
              <a:t>Immediately</a:t>
            </a:r>
            <a:r>
              <a:rPr lang="en-US" sz="2400">
                <a:solidFill>
                  <a:schemeClr val="dk1"/>
                </a:solidFill>
              </a:rPr>
              <a:t> provide reading instruction and intervention using </a:t>
            </a:r>
            <a:r>
              <a:rPr lang="en-US" sz="2400" u="sng">
                <a:solidFill>
                  <a:schemeClr val="dk1"/>
                </a:solidFill>
              </a:rPr>
              <a:t>research based</a:t>
            </a:r>
            <a:r>
              <a:rPr lang="en-US" sz="2400">
                <a:solidFill>
                  <a:schemeClr val="dk1"/>
                </a:solidFill>
              </a:rPr>
              <a:t> reading strategies that have been shown to be successful in improving reading among low-performing readers and are targeted at the student’s identified reading deficiency</a:t>
            </a:r>
            <a:endParaRPr sz="2400">
              <a:solidFill>
                <a:schemeClr val="dk1"/>
              </a:solidFill>
            </a:endParaRPr>
          </a:p>
          <a:p>
            <a:pPr indent="-381000" lvl="0" marL="457200" marR="0" rtl="0" algn="l">
              <a:lnSpc>
                <a:spcPct val="115000"/>
              </a:lnSpc>
              <a:spcBef>
                <a:spcPts val="0"/>
              </a:spcBef>
              <a:spcAft>
                <a:spcPts val="0"/>
              </a:spcAft>
              <a:buClr>
                <a:schemeClr val="dk1"/>
              </a:buClr>
              <a:buSzPts val="2400"/>
              <a:buFont typeface="Arial"/>
              <a:buChar char="•"/>
            </a:pPr>
            <a:r>
              <a:rPr lang="en-US" sz="2400">
                <a:solidFill>
                  <a:schemeClr val="dk1"/>
                </a:solidFill>
              </a:rPr>
              <a:t>C</a:t>
            </a:r>
            <a:r>
              <a:rPr b="0" i="0" lang="en-US" sz="2400" u="none" cap="none" strike="noStrike">
                <a:solidFill>
                  <a:schemeClr val="dk1"/>
                </a:solidFill>
                <a:latin typeface="Arial"/>
                <a:ea typeface="Arial"/>
                <a:cs typeface="Arial"/>
                <a:sym typeface="Arial"/>
              </a:rPr>
              <a:t>reate a Reading Improvement and Monitoring Plan (RIMP), within 60 days of when the student was designated </a:t>
            </a:r>
            <a:r>
              <a:rPr b="0" i="1" lang="en-US" sz="2400" u="none" cap="none" strike="noStrike">
                <a:solidFill>
                  <a:schemeClr val="dk1"/>
                </a:solidFill>
                <a:latin typeface="Arial"/>
                <a:ea typeface="Arial"/>
                <a:cs typeface="Arial"/>
                <a:sym typeface="Arial"/>
              </a:rPr>
              <a:t>not on track.  </a:t>
            </a:r>
            <a:endParaRPr b="0" i="1"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i="1"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228600" marR="0" rtl="0" algn="l">
              <a:lnSpc>
                <a:spcPct val="115000"/>
              </a:lnSpc>
              <a:spcBef>
                <a:spcPts val="0"/>
              </a:spcBef>
              <a:spcAft>
                <a:spcPts val="0"/>
              </a:spcAft>
              <a:buClr>
                <a:schemeClr val="dk1"/>
              </a:buClr>
              <a:buFont typeface="Arial"/>
              <a:buNone/>
            </a:pPr>
            <a:r>
              <a:rPr b="0" i="0" lang="en-US" sz="1800" u="none" cap="none" strike="noStrike">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p:txBody>
      </p:sp>
      <p:grpSp>
        <p:nvGrpSpPr>
          <p:cNvPr id="119" name="Google Shape;119;p20"/>
          <p:cNvGrpSpPr/>
          <p:nvPr/>
        </p:nvGrpSpPr>
        <p:grpSpPr>
          <a:xfrm>
            <a:off x="0" y="0"/>
            <a:ext cx="9144000" cy="6781800"/>
            <a:chOff x="0" y="0"/>
            <a:chExt cx="9144000" cy="6781800"/>
          </a:xfrm>
        </p:grpSpPr>
        <p:sp>
          <p:nvSpPr>
            <p:cNvPr id="120" name="Google Shape;120;p20"/>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121" name="Google Shape;121;p20"/>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122" name="Google Shape;122;p20"/>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123" name="Google Shape;123;p20"/>
            <p:cNvPicPr preferRelativeResize="0"/>
            <p:nvPr/>
          </p:nvPicPr>
          <p:blipFill rotWithShape="1">
            <a:blip r:embed="rId4">
              <a:alphaModFix/>
            </a:blip>
            <a:srcRect b="0" l="0" r="0" t="0"/>
            <a:stretch/>
          </p:blipFill>
          <p:spPr>
            <a:xfrm>
              <a:off x="474662" y="106363"/>
              <a:ext cx="1143000" cy="1341300"/>
            </a:xfrm>
            <a:prstGeom prst="rect">
              <a:avLst/>
            </a:prstGeom>
            <a:noFill/>
            <a:ln>
              <a:noFill/>
            </a:ln>
          </p:spPr>
        </p:pic>
      </p:grpSp>
      <p:pic>
        <p:nvPicPr>
          <p:cNvPr id="124" name="Google Shape;124;p20"/>
          <p:cNvPicPr preferRelativeResize="0"/>
          <p:nvPr/>
        </p:nvPicPr>
        <p:blipFill rotWithShape="1">
          <a:blip r:embed="rId5">
            <a:alphaModFix/>
          </a:blip>
          <a:srcRect b="0" l="0" r="0" t="0"/>
          <a:stretch/>
        </p:blipFill>
        <p:spPr>
          <a:xfrm>
            <a:off x="133350" y="1794149"/>
            <a:ext cx="420000" cy="4175100"/>
          </a:xfrm>
          <a:prstGeom prst="rect">
            <a:avLst/>
          </a:prstGeom>
          <a:noFill/>
          <a:ln>
            <a:noFill/>
          </a:ln>
        </p:spPr>
      </p:pic>
      <p:pic>
        <p:nvPicPr>
          <p:cNvPr id="125" name="Google Shape;125;p20"/>
          <p:cNvPicPr preferRelativeResize="0"/>
          <p:nvPr/>
        </p:nvPicPr>
        <p:blipFill rotWithShape="1">
          <a:blip r:embed="rId6">
            <a:alphaModFix/>
          </a:blip>
          <a:srcRect b="0" l="0" r="0" t="0"/>
          <a:stretch/>
        </p:blipFill>
        <p:spPr>
          <a:xfrm>
            <a:off x="7543150" y="92081"/>
            <a:ext cx="1143600" cy="123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457200" y="92076"/>
            <a:ext cx="8229600" cy="1508124"/>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lang="en-US" sz="3600"/>
              <a:t>3GRG </a:t>
            </a:r>
            <a:r>
              <a:rPr b="1" i="0" lang="en-US" sz="3600" u="none" cap="none" strike="noStrike">
                <a:solidFill>
                  <a:schemeClr val="dk1"/>
                </a:solidFill>
                <a:latin typeface="Arial"/>
                <a:ea typeface="Arial"/>
                <a:cs typeface="Arial"/>
                <a:sym typeface="Arial"/>
              </a:rPr>
              <a:t>State Requirements</a:t>
            </a:r>
            <a:endParaRPr/>
          </a:p>
          <a:p>
            <a:pPr indent="0" lvl="0" marL="0" marR="0" rtl="0" algn="ctr">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p:txBody>
      </p:sp>
      <p:sp>
        <p:nvSpPr>
          <p:cNvPr id="131" name="Google Shape;131;p21"/>
          <p:cNvSpPr txBox="1"/>
          <p:nvPr>
            <p:ph idx="1" type="body"/>
          </p:nvPr>
        </p:nvSpPr>
        <p:spPr>
          <a:xfrm>
            <a:off x="1036325" y="1904999"/>
            <a:ext cx="7882800" cy="4876751"/>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0" i="0" lang="en-US" sz="2400" u="sng" cap="none" strike="noStrike">
                <a:solidFill>
                  <a:schemeClr val="dk1"/>
                </a:solidFill>
                <a:latin typeface="Arial"/>
                <a:ea typeface="Arial"/>
                <a:cs typeface="Arial"/>
                <a:sym typeface="Arial"/>
              </a:rPr>
              <a:t>A plan must include:</a:t>
            </a:r>
            <a:endParaRPr u="sng"/>
          </a:p>
          <a:p>
            <a:pPr indent="-381000" lvl="0" marL="914400" marR="0" rtl="0" algn="l">
              <a:lnSpc>
                <a:spcPct val="115000"/>
              </a:lnSpc>
              <a:spcBef>
                <a:spcPts val="7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Identification of the student’s specific reading deficiency</a:t>
            </a:r>
            <a:endParaRPr/>
          </a:p>
          <a:p>
            <a:pPr indent="-381000" lvl="0" marL="9144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 description of proposed supplemental instruction services that will target the student’s identified reading deficiencies</a:t>
            </a:r>
            <a:endParaRPr/>
          </a:p>
          <a:p>
            <a:pPr indent="-381000" lvl="0" marL="9144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Opportunities for the student’s parents or guardians to be involved in creating the plan and in the instructional s</a:t>
            </a:r>
            <a:r>
              <a:rPr lang="en-US" sz="2400">
                <a:solidFill>
                  <a:schemeClr val="dk1"/>
                </a:solidFill>
              </a:rPr>
              <a:t>upports</a:t>
            </a:r>
            <a:r>
              <a:rPr b="0" i="0" lang="en-US" sz="2400" u="none" cap="none" strike="noStrike">
                <a:solidFill>
                  <a:schemeClr val="dk1"/>
                </a:solidFill>
                <a:latin typeface="Arial"/>
                <a:ea typeface="Arial"/>
                <a:cs typeface="Arial"/>
                <a:sym typeface="Arial"/>
              </a:rPr>
              <a:t> provided</a:t>
            </a:r>
            <a:endParaRPr/>
          </a:p>
          <a:p>
            <a:pPr indent="0" lvl="0" marL="0" marR="0" rtl="0" algn="l">
              <a:lnSpc>
                <a:spcPct val="115000"/>
              </a:lnSpc>
              <a:spcBef>
                <a:spcPts val="0"/>
              </a:spcBef>
              <a:spcAft>
                <a:spcPts val="0"/>
              </a:spcAft>
              <a:buClr>
                <a:schemeClr val="dk2"/>
              </a:buClr>
              <a:buFont typeface="Arial"/>
              <a:buNone/>
            </a:pPr>
            <a:r>
              <a:t/>
            </a:r>
            <a:endParaRPr b="0" i="0" sz="1800" u="none" cap="none" strike="noStrike">
              <a:solidFill>
                <a:schemeClr val="dk1"/>
              </a:solidFill>
              <a:latin typeface="Arial"/>
              <a:ea typeface="Arial"/>
              <a:cs typeface="Arial"/>
              <a:sym typeface="Arial"/>
            </a:endParaRPr>
          </a:p>
          <a:p>
            <a:pPr indent="-228600" lvl="0" marL="457200" marR="0" rtl="0" algn="l">
              <a:lnSpc>
                <a:spcPct val="115000"/>
              </a:lnSpc>
              <a:spcBef>
                <a:spcPts val="0"/>
              </a:spcBef>
              <a:spcAft>
                <a:spcPts val="0"/>
              </a:spcAft>
              <a:buClr>
                <a:schemeClr val="dk1"/>
              </a:buClr>
              <a:buFont typeface="Arial"/>
              <a:buNone/>
            </a:pPr>
            <a:r>
              <a:rPr b="0" i="0" lang="en-US" sz="1800" u="none" cap="none" strike="noStrike">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a:p>
            <a:pPr indent="-283028" lvl="0" marL="359228" marR="0" rtl="0" algn="l">
              <a:lnSpc>
                <a:spcPct val="115000"/>
              </a:lnSpc>
              <a:spcBef>
                <a:spcPts val="700"/>
              </a:spcBef>
              <a:spcAft>
                <a:spcPts val="0"/>
              </a:spcAft>
              <a:buClr>
                <a:srgbClr val="000000"/>
              </a:buClr>
              <a:buFont typeface="Arial"/>
              <a:buNone/>
            </a:pPr>
            <a:r>
              <a:rPr b="0" i="0" lang="en-US" sz="1100" u="none" cap="none" strike="noStrike">
                <a:solidFill>
                  <a:schemeClr val="dk1"/>
                </a:solidFill>
                <a:latin typeface="Arial"/>
                <a:ea typeface="Arial"/>
                <a:cs typeface="Arial"/>
                <a:sym typeface="Arial"/>
              </a:rPr>
              <a:t>		</a:t>
            </a:r>
            <a:endParaRPr/>
          </a:p>
        </p:txBody>
      </p:sp>
      <p:grpSp>
        <p:nvGrpSpPr>
          <p:cNvPr id="132" name="Google Shape;132;p21"/>
          <p:cNvGrpSpPr/>
          <p:nvPr/>
        </p:nvGrpSpPr>
        <p:grpSpPr>
          <a:xfrm>
            <a:off x="0" y="0"/>
            <a:ext cx="9144000" cy="6781800"/>
            <a:chOff x="0" y="0"/>
            <a:chExt cx="9144000" cy="6781800"/>
          </a:xfrm>
        </p:grpSpPr>
        <p:sp>
          <p:nvSpPr>
            <p:cNvPr id="133" name="Google Shape;133;p21"/>
            <p:cNvSpPr/>
            <p:nvPr/>
          </p:nvSpPr>
          <p:spPr>
            <a:xfrm>
              <a:off x="550862" y="152400"/>
              <a:ext cx="114300" cy="66294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134" name="Google Shape;134;p21"/>
            <p:cNvSpPr/>
            <p:nvPr/>
          </p:nvSpPr>
          <p:spPr>
            <a:xfrm flipH="1" rot="-5400000">
              <a:off x="4533900" y="-4381500"/>
              <a:ext cx="228600" cy="8991600"/>
            </a:xfrm>
            <a:prstGeom prst="rect">
              <a:avLst/>
            </a:prstGeom>
            <a:gradFill>
              <a:gsLst>
                <a:gs pos="0">
                  <a:srgbClr val="FFFFFF"/>
                </a:gs>
                <a:gs pos="100000">
                  <a:srgbClr val="C41230"/>
                </a:gs>
              </a:gsLst>
              <a:lin ang="5400000"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135" name="Google Shape;135;p21"/>
            <p:cNvPicPr preferRelativeResize="0"/>
            <p:nvPr/>
          </p:nvPicPr>
          <p:blipFill rotWithShape="1">
            <a:blip r:embed="rId3">
              <a:alphaModFix/>
            </a:blip>
            <a:srcRect b="0" l="0" r="0" t="0"/>
            <a:stretch/>
          </p:blipFill>
          <p:spPr>
            <a:xfrm>
              <a:off x="0" y="1905000"/>
              <a:ext cx="703262" cy="4022724"/>
            </a:xfrm>
            <a:prstGeom prst="rect">
              <a:avLst/>
            </a:prstGeom>
            <a:noFill/>
            <a:ln>
              <a:noFill/>
            </a:ln>
          </p:spPr>
        </p:pic>
        <p:pic>
          <p:nvPicPr>
            <p:cNvPr descr="CCSlogoColor187" id="136" name="Google Shape;136;p21"/>
            <p:cNvPicPr preferRelativeResize="0"/>
            <p:nvPr/>
          </p:nvPicPr>
          <p:blipFill rotWithShape="1">
            <a:blip r:embed="rId4">
              <a:alphaModFix/>
            </a:blip>
            <a:srcRect b="0" l="0" r="0" t="0"/>
            <a:stretch/>
          </p:blipFill>
          <p:spPr>
            <a:xfrm>
              <a:off x="474662" y="106363"/>
              <a:ext cx="1143000" cy="1341437"/>
            </a:xfrm>
            <a:prstGeom prst="rect">
              <a:avLst/>
            </a:prstGeom>
            <a:noFill/>
            <a:ln>
              <a:noFill/>
            </a:ln>
          </p:spPr>
        </p:pic>
      </p:grpSp>
      <p:pic>
        <p:nvPicPr>
          <p:cNvPr id="137" name="Google Shape;137;p21"/>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457200" y="92075"/>
            <a:ext cx="8229600" cy="1014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lang="en-US" sz="3600"/>
              <a:t>3GRG </a:t>
            </a:r>
            <a:r>
              <a:rPr b="1" i="0" lang="en-US" sz="3600" u="none" cap="none" strike="noStrike">
                <a:solidFill>
                  <a:schemeClr val="dk1"/>
                </a:solidFill>
                <a:latin typeface="Arial"/>
                <a:ea typeface="Arial"/>
                <a:cs typeface="Arial"/>
                <a:sym typeface="Arial"/>
              </a:rPr>
              <a:t>State Requirements</a:t>
            </a:r>
            <a:endParaRPr/>
          </a:p>
        </p:txBody>
      </p:sp>
      <p:sp>
        <p:nvSpPr>
          <p:cNvPr id="143" name="Google Shape;143;p22"/>
          <p:cNvSpPr txBox="1"/>
          <p:nvPr>
            <p:ph idx="1" type="body"/>
          </p:nvPr>
        </p:nvSpPr>
        <p:spPr>
          <a:xfrm>
            <a:off x="804000" y="1520725"/>
            <a:ext cx="7882800" cy="4818600"/>
          </a:xfrm>
          <a:prstGeom prst="rect">
            <a:avLst/>
          </a:prstGeom>
          <a:noFill/>
          <a:ln>
            <a:noFill/>
          </a:ln>
        </p:spPr>
        <p:txBody>
          <a:bodyPr anchorCtr="0" anchor="t" bIns="45700" lIns="45700" spcFirstLastPara="1" rIns="45700" wrap="square" tIns="45700">
            <a:noAutofit/>
          </a:bodyPr>
          <a:lstStyle/>
          <a:p>
            <a:pPr indent="-381000" lvl="0" marL="9144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 process to monitor the implementation of the student’s instructional services</a:t>
            </a:r>
            <a:endParaRPr/>
          </a:p>
          <a:p>
            <a:pPr indent="-317500" lvl="0" marL="914400" marR="0" rtl="0" algn="l">
              <a:lnSpc>
                <a:spcPct val="115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381000" lvl="0" marL="9144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 reading curriculum during regular school hours that assists students to read at grade level and provides for reliable tests and ongoing analysis of each student’s reading progress</a:t>
            </a:r>
            <a:endParaRPr/>
          </a:p>
          <a:p>
            <a:pPr indent="-317500" lvl="0" marL="914400" marR="0" rtl="0" algn="l">
              <a:lnSpc>
                <a:spcPct val="115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381000" lvl="0" marL="9144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 statement that, </a:t>
            </a:r>
            <a:r>
              <a:rPr b="1" i="1" lang="en-US" sz="2400" u="none" cap="none" strike="noStrike">
                <a:solidFill>
                  <a:schemeClr val="dk1"/>
                </a:solidFill>
                <a:latin typeface="Arial"/>
                <a:ea typeface="Arial"/>
                <a:cs typeface="Arial"/>
                <a:sym typeface="Arial"/>
              </a:rPr>
              <a:t>Unless the student attains the appropriate level of reading competency by the end of grade 3, the student will be retained, unless otherwise exempt</a:t>
            </a:r>
            <a:r>
              <a:rPr b="0" i="0" lang="en-US"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grpSp>
        <p:nvGrpSpPr>
          <p:cNvPr id="144" name="Google Shape;144;p22"/>
          <p:cNvGrpSpPr/>
          <p:nvPr/>
        </p:nvGrpSpPr>
        <p:grpSpPr>
          <a:xfrm>
            <a:off x="0" y="0"/>
            <a:ext cx="9144000" cy="6781800"/>
            <a:chOff x="0" y="0"/>
            <a:chExt cx="9144000" cy="6781800"/>
          </a:xfrm>
        </p:grpSpPr>
        <p:sp>
          <p:nvSpPr>
            <p:cNvPr id="145" name="Google Shape;145;p22"/>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p22"/>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147" name="Google Shape;147;p22"/>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148" name="Google Shape;148;p22"/>
            <p:cNvPicPr preferRelativeResize="0"/>
            <p:nvPr/>
          </p:nvPicPr>
          <p:blipFill rotWithShape="1">
            <a:blip r:embed="rId4">
              <a:alphaModFix/>
            </a:blip>
            <a:srcRect b="0" l="0" r="0" t="0"/>
            <a:stretch/>
          </p:blipFill>
          <p:spPr>
            <a:xfrm>
              <a:off x="474662" y="106363"/>
              <a:ext cx="1143000" cy="1341300"/>
            </a:xfrm>
            <a:prstGeom prst="rect">
              <a:avLst/>
            </a:prstGeom>
            <a:noFill/>
            <a:ln>
              <a:noFill/>
            </a:ln>
          </p:spPr>
        </p:pic>
      </p:grpSp>
      <p:pic>
        <p:nvPicPr>
          <p:cNvPr id="149" name="Google Shape;149;p22"/>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150" name="Google Shape;150;p22"/>
          <p:cNvPicPr preferRelativeResize="0"/>
          <p:nvPr/>
        </p:nvPicPr>
        <p:blipFill rotWithShape="1">
          <a:blip r:embed="rId6">
            <a:alphaModFix/>
          </a:blip>
          <a:srcRect b="0" l="0" r="0" t="0"/>
          <a:stretch/>
        </p:blipFill>
        <p:spPr>
          <a:xfrm>
            <a:off x="7543150" y="92081"/>
            <a:ext cx="1143649" cy="1233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457200" y="92075"/>
            <a:ext cx="8229600" cy="1014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RIMPs on Infinite Campus</a:t>
            </a:r>
            <a:endParaRPr b="1" i="0" sz="3600" u="none" cap="none" strike="noStrike">
              <a:solidFill>
                <a:schemeClr val="dk1"/>
              </a:solidFill>
              <a:latin typeface="Arial"/>
              <a:ea typeface="Arial"/>
              <a:cs typeface="Arial"/>
              <a:sym typeface="Arial"/>
            </a:endParaRPr>
          </a:p>
        </p:txBody>
      </p:sp>
      <p:sp>
        <p:nvSpPr>
          <p:cNvPr id="156" name="Google Shape;156;p23"/>
          <p:cNvSpPr txBox="1"/>
          <p:nvPr>
            <p:ph idx="1" type="body"/>
          </p:nvPr>
        </p:nvSpPr>
        <p:spPr>
          <a:xfrm>
            <a:off x="803999" y="1794149"/>
            <a:ext cx="7882800" cy="4434325"/>
          </a:xfrm>
          <a:prstGeom prst="rect">
            <a:avLst/>
          </a:prstGeom>
          <a:noFill/>
          <a:ln>
            <a:noFill/>
          </a:ln>
        </p:spPr>
        <p:txBody>
          <a:bodyPr anchorCtr="0" anchor="t" bIns="45700" lIns="45700" spcFirstLastPara="1" rIns="45700" wrap="square" tIns="45700">
            <a:noAutofit/>
          </a:bodyPr>
          <a:lstStyle/>
          <a:p>
            <a:pPr indent="0" lvl="0" marL="177800" marR="0" rtl="0" algn="l">
              <a:lnSpc>
                <a:spcPct val="115000"/>
              </a:lnSpc>
              <a:spcBef>
                <a:spcPts val="0"/>
              </a:spcBef>
              <a:spcAft>
                <a:spcPts val="0"/>
              </a:spcAft>
              <a:buClr>
                <a:schemeClr val="dk2"/>
              </a:buClr>
              <a:buFont typeface="Arial"/>
              <a:buNone/>
            </a:pPr>
            <a:r>
              <a:rPr b="0" i="0" lang="en-US" sz="2400" u="none" cap="none" strike="noStrike">
                <a:solidFill>
                  <a:schemeClr val="dk1"/>
                </a:solidFill>
                <a:latin typeface="Arial"/>
                <a:ea typeface="Arial"/>
                <a:cs typeface="Arial"/>
                <a:sym typeface="Arial"/>
              </a:rPr>
              <a:t>Some things to note about this process: </a:t>
            </a:r>
            <a:endParaRPr b="0" i="0" sz="2400" u="none" cap="none" strike="noStrike">
              <a:solidFill>
                <a:schemeClr val="dk1"/>
              </a:solidFill>
              <a:latin typeface="Arial"/>
              <a:ea typeface="Arial"/>
              <a:cs typeface="Arial"/>
              <a:sym typeface="Arial"/>
            </a:endParaRPr>
          </a:p>
          <a:p>
            <a:pPr indent="-174171" lvl="1" marL="783771" marR="0" rtl="0" algn="l">
              <a:lnSpc>
                <a:spcPct val="115000"/>
              </a:lnSpc>
              <a:spcBef>
                <a:spcPts val="2300"/>
              </a:spcBef>
              <a:spcAft>
                <a:spcPts val="0"/>
              </a:spcAft>
              <a:buClr>
                <a:schemeClr val="dk2"/>
              </a:buClr>
              <a:buSzPts val="2400"/>
              <a:buFont typeface="Arial"/>
              <a:buChar char="–"/>
            </a:pPr>
            <a:r>
              <a:rPr lang="en-US">
                <a:solidFill>
                  <a:schemeClr val="dk1"/>
                </a:solidFill>
              </a:rPr>
              <a:t>T</a:t>
            </a:r>
            <a:r>
              <a:rPr b="0" i="0" lang="en-US" sz="2400" u="none" cap="none" strike="noStrike">
                <a:solidFill>
                  <a:schemeClr val="dk1"/>
                </a:solidFill>
                <a:latin typeface="Arial"/>
                <a:ea typeface="Arial"/>
                <a:cs typeface="Arial"/>
                <a:sym typeface="Arial"/>
              </a:rPr>
              <a:t>he form is already in Infinite Campus, it will not need to be uploaded.</a:t>
            </a:r>
            <a:endParaRPr>
              <a:solidFill>
                <a:schemeClr val="dk1"/>
              </a:solidFill>
            </a:endParaRPr>
          </a:p>
          <a:p>
            <a:pPr indent="-174171" lvl="1" marL="783771" marR="0" rtl="0" algn="l">
              <a:lnSpc>
                <a:spcPct val="115000"/>
              </a:lnSpc>
              <a:spcBef>
                <a:spcPts val="2300"/>
              </a:spcBef>
              <a:spcAft>
                <a:spcPts val="0"/>
              </a:spcAft>
              <a:buClr>
                <a:schemeClr val="dk2"/>
              </a:buClr>
              <a:buSzPts val="2400"/>
              <a:buFont typeface="Arial"/>
              <a:buChar char="–"/>
            </a:pPr>
            <a:r>
              <a:rPr lang="en-US">
                <a:solidFill>
                  <a:schemeClr val="dk1"/>
                </a:solidFill>
              </a:rPr>
              <a:t>Additional areas of information are now prepopulated, while some information has been eliminated.</a:t>
            </a:r>
            <a:r>
              <a:rPr b="0" i="0" lang="en-US" sz="2400" u="none" cap="none" strike="noStrike">
                <a:solidFill>
                  <a:schemeClr val="dk1"/>
                </a:solidFill>
                <a:latin typeface="Arial"/>
                <a:ea typeface="Arial"/>
                <a:cs typeface="Arial"/>
                <a:sym typeface="Arial"/>
              </a:rPr>
              <a:t> </a:t>
            </a:r>
            <a:endParaRPr/>
          </a:p>
          <a:p>
            <a:pPr indent="-174171" lvl="1" marL="783771" rtl="0" algn="l">
              <a:spcBef>
                <a:spcPts val="2300"/>
              </a:spcBef>
              <a:spcAft>
                <a:spcPts val="0"/>
              </a:spcAft>
              <a:buClr>
                <a:schemeClr val="dk2"/>
              </a:buClr>
              <a:buSzPts val="2400"/>
              <a:buFont typeface="Arial"/>
              <a:buChar char="–"/>
            </a:pPr>
            <a:r>
              <a:rPr lang="en-US">
                <a:solidFill>
                  <a:schemeClr val="dk1"/>
                </a:solidFill>
              </a:rPr>
              <a:t>The form has been updated to more closely align with District assessment and instruction calendars.</a:t>
            </a:r>
            <a:endParaRPr b="0" i="0" sz="2400" u="none" cap="none" strike="noStrike">
              <a:solidFill>
                <a:schemeClr val="dk2"/>
              </a:solidFill>
              <a:latin typeface="Arial"/>
              <a:ea typeface="Arial"/>
              <a:cs typeface="Arial"/>
              <a:sym typeface="Arial"/>
            </a:endParaRPr>
          </a:p>
        </p:txBody>
      </p:sp>
      <p:grpSp>
        <p:nvGrpSpPr>
          <p:cNvPr id="157" name="Google Shape;157;p23"/>
          <p:cNvGrpSpPr/>
          <p:nvPr/>
        </p:nvGrpSpPr>
        <p:grpSpPr>
          <a:xfrm>
            <a:off x="0" y="0"/>
            <a:ext cx="9144000" cy="6781800"/>
            <a:chOff x="0" y="0"/>
            <a:chExt cx="9144000" cy="6781800"/>
          </a:xfrm>
        </p:grpSpPr>
        <p:sp>
          <p:nvSpPr>
            <p:cNvPr id="158" name="Google Shape;158;p23"/>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159" name="Google Shape;159;p23"/>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160" name="Google Shape;160;p23"/>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161" name="Google Shape;161;p23"/>
            <p:cNvPicPr preferRelativeResize="0"/>
            <p:nvPr/>
          </p:nvPicPr>
          <p:blipFill rotWithShape="1">
            <a:blip r:embed="rId4">
              <a:alphaModFix/>
            </a:blip>
            <a:srcRect b="0" l="0" r="0" t="0"/>
            <a:stretch/>
          </p:blipFill>
          <p:spPr>
            <a:xfrm>
              <a:off x="474662" y="106363"/>
              <a:ext cx="1143000" cy="1341300"/>
            </a:xfrm>
            <a:prstGeom prst="rect">
              <a:avLst/>
            </a:prstGeom>
            <a:noFill/>
            <a:ln>
              <a:noFill/>
            </a:ln>
          </p:spPr>
        </p:pic>
      </p:grpSp>
      <p:pic>
        <p:nvPicPr>
          <p:cNvPr id="162" name="Google Shape;162;p23"/>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163" name="Google Shape;163;p23"/>
          <p:cNvPicPr preferRelativeResize="0"/>
          <p:nvPr/>
        </p:nvPicPr>
        <p:blipFill rotWithShape="1">
          <a:blip r:embed="rId6">
            <a:alphaModFix/>
          </a:blip>
          <a:srcRect b="0" l="0" r="0" t="0"/>
          <a:stretch/>
        </p:blipFill>
        <p:spPr>
          <a:xfrm>
            <a:off x="7543150" y="92081"/>
            <a:ext cx="1143649" cy="1233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57200" y="92075"/>
            <a:ext cx="8229600" cy="10140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Student Information</a:t>
            </a:r>
            <a:endParaRPr b="1" i="0" sz="3600" u="none" cap="none" strike="noStrike">
              <a:solidFill>
                <a:schemeClr val="dk1"/>
              </a:solidFill>
              <a:latin typeface="Arial"/>
              <a:ea typeface="Arial"/>
              <a:cs typeface="Arial"/>
              <a:sym typeface="Arial"/>
            </a:endParaRPr>
          </a:p>
        </p:txBody>
      </p:sp>
      <p:sp>
        <p:nvSpPr>
          <p:cNvPr id="169" name="Google Shape;169;p24"/>
          <p:cNvSpPr txBox="1"/>
          <p:nvPr>
            <p:ph idx="1" type="body"/>
          </p:nvPr>
        </p:nvSpPr>
        <p:spPr>
          <a:xfrm>
            <a:off x="804000" y="1461951"/>
            <a:ext cx="7882800" cy="5124044"/>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1700"/>
              </a:spcBef>
              <a:spcAft>
                <a:spcPts val="0"/>
              </a:spcAft>
              <a:buClr>
                <a:schemeClr val="dk2"/>
              </a:buClr>
              <a:buFont typeface="Arial"/>
              <a:buNone/>
            </a:pPr>
            <a:r>
              <a:rPr b="1" i="0" lang="en-US" sz="2000" u="none" cap="none" strike="noStrike">
                <a:solidFill>
                  <a:schemeClr val="dk1"/>
                </a:solidFill>
                <a:latin typeface="Arial"/>
                <a:ea typeface="Arial"/>
                <a:cs typeface="Arial"/>
                <a:sym typeface="Arial"/>
              </a:rPr>
              <a:t>The form is already connected to individual students, so some</a:t>
            </a:r>
            <a:r>
              <a:rPr b="1" lang="en-US" sz="2000">
                <a:solidFill>
                  <a:schemeClr val="dk1"/>
                </a:solidFill>
              </a:rPr>
              <a:t>    </a:t>
            </a:r>
            <a:r>
              <a:rPr b="1" i="0" lang="en-US" sz="2000" u="none" cap="none" strike="noStrike">
                <a:solidFill>
                  <a:schemeClr val="dk1"/>
                </a:solidFill>
                <a:latin typeface="Arial"/>
                <a:ea typeface="Arial"/>
                <a:cs typeface="Arial"/>
                <a:sym typeface="Arial"/>
              </a:rPr>
              <a:t>  fields will be automatically populated. </a:t>
            </a:r>
            <a:endParaRPr b="1" sz="2000">
              <a:solidFill>
                <a:schemeClr val="dk1"/>
              </a:solidFill>
            </a:endParaRPr>
          </a:p>
          <a:p>
            <a:pPr indent="0" lvl="0" marL="0" rtl="0" algn="l">
              <a:spcBef>
                <a:spcPts val="1700"/>
              </a:spcBef>
              <a:spcAft>
                <a:spcPts val="0"/>
              </a:spcAft>
              <a:buClr>
                <a:schemeClr val="dk2"/>
              </a:buClr>
              <a:buFont typeface="Arial"/>
              <a:buNone/>
            </a:pPr>
            <a:r>
              <a:rPr b="1" lang="en-US" sz="2000">
                <a:solidFill>
                  <a:schemeClr val="dk1"/>
                </a:solidFill>
              </a:rPr>
              <a:t>These fields include: </a:t>
            </a:r>
            <a:r>
              <a:rPr i="1" lang="en-US" sz="2000">
                <a:solidFill>
                  <a:schemeClr val="dk1"/>
                </a:solidFill>
              </a:rPr>
              <a:t>School Name, Current Date, Student ID, Student Name, Date of Birth, Student Grade Level, &amp; Teacher.</a:t>
            </a:r>
            <a:endParaRPr i="1" sz="2000">
              <a:solidFill>
                <a:schemeClr val="dk1"/>
              </a:solidFill>
            </a:endParaRPr>
          </a:p>
          <a:p>
            <a:pPr indent="0" lvl="0" marL="0" rtl="0" algn="l">
              <a:spcBef>
                <a:spcPts val="1700"/>
              </a:spcBef>
              <a:spcAft>
                <a:spcPts val="0"/>
              </a:spcAft>
              <a:buClr>
                <a:schemeClr val="dk2"/>
              </a:buClr>
              <a:buFont typeface="Arial"/>
              <a:buNone/>
            </a:pPr>
            <a:r>
              <a:rPr b="1" i="1" lang="en-US" sz="2000">
                <a:solidFill>
                  <a:schemeClr val="dk1"/>
                </a:solidFill>
              </a:rPr>
              <a:t>Example:</a:t>
            </a:r>
            <a:endParaRPr b="1" i="1" sz="2000">
              <a:solidFill>
                <a:schemeClr val="dk1"/>
              </a:solidFill>
            </a:endParaRPr>
          </a:p>
          <a:p>
            <a:pPr indent="0" lvl="0" marL="177800" marR="0" rtl="0" algn="l">
              <a:lnSpc>
                <a:spcPct val="115000"/>
              </a:lnSpc>
              <a:spcBef>
                <a:spcPts val="1700"/>
              </a:spcBef>
              <a:spcAft>
                <a:spcPts val="0"/>
              </a:spcAft>
              <a:buClr>
                <a:schemeClr val="dk2"/>
              </a:buClr>
              <a:buFont typeface="Arial"/>
              <a:buNone/>
            </a:pPr>
            <a:r>
              <a:t/>
            </a:r>
            <a:endParaRPr b="1" sz="2000">
              <a:solidFill>
                <a:schemeClr val="dk1"/>
              </a:solidFill>
            </a:endParaRPr>
          </a:p>
          <a:p>
            <a:pPr indent="0" lvl="0" marL="177800" marR="0" rtl="0" algn="l">
              <a:lnSpc>
                <a:spcPct val="115000"/>
              </a:lnSpc>
              <a:spcBef>
                <a:spcPts val="1700"/>
              </a:spcBef>
              <a:spcAft>
                <a:spcPts val="0"/>
              </a:spcAft>
              <a:buClr>
                <a:schemeClr val="dk2"/>
              </a:buClr>
              <a:buFont typeface="Arial"/>
              <a:buNone/>
            </a:pPr>
            <a:r>
              <a:t/>
            </a:r>
            <a:endParaRPr b="1" sz="2000">
              <a:solidFill>
                <a:schemeClr val="dk1"/>
              </a:solidFill>
            </a:endParaRPr>
          </a:p>
          <a:p>
            <a:pPr indent="0" lvl="0" marL="177800" marR="0" rtl="0" algn="l">
              <a:lnSpc>
                <a:spcPct val="115000"/>
              </a:lnSpc>
              <a:spcBef>
                <a:spcPts val="1700"/>
              </a:spcBef>
              <a:spcAft>
                <a:spcPts val="0"/>
              </a:spcAft>
              <a:buClr>
                <a:schemeClr val="dk2"/>
              </a:buClr>
              <a:buFont typeface="Arial"/>
              <a:buNone/>
            </a:pPr>
            <a:r>
              <a:t/>
            </a:r>
            <a:endParaRPr b="1" sz="2000">
              <a:solidFill>
                <a:schemeClr val="dk1"/>
              </a:solidFill>
            </a:endParaRPr>
          </a:p>
          <a:p>
            <a:pPr indent="0" lvl="0" marL="177800" marR="0" rtl="0" algn="l">
              <a:lnSpc>
                <a:spcPct val="115000"/>
              </a:lnSpc>
              <a:spcBef>
                <a:spcPts val="1700"/>
              </a:spcBef>
              <a:spcAft>
                <a:spcPts val="0"/>
              </a:spcAft>
              <a:buClr>
                <a:schemeClr val="dk2"/>
              </a:buClr>
              <a:buFont typeface="Arial"/>
              <a:buNone/>
            </a:pPr>
            <a:r>
              <a:t/>
            </a:r>
            <a:endParaRPr b="1" sz="2000">
              <a:solidFill>
                <a:schemeClr val="dk1"/>
              </a:solidFill>
            </a:endParaRPr>
          </a:p>
          <a:p>
            <a:pPr indent="0" lvl="0" marL="177800" marR="0" rtl="0" algn="l">
              <a:lnSpc>
                <a:spcPct val="115000"/>
              </a:lnSpc>
              <a:spcBef>
                <a:spcPts val="1700"/>
              </a:spcBef>
              <a:spcAft>
                <a:spcPts val="0"/>
              </a:spcAft>
              <a:buClr>
                <a:schemeClr val="dk2"/>
              </a:buClr>
              <a:buFont typeface="Arial"/>
              <a:buNone/>
            </a:pPr>
            <a:r>
              <a:t/>
            </a:r>
            <a:endParaRPr b="0" i="1" sz="2400" u="none" cap="none" strike="noStrike">
              <a:solidFill>
                <a:schemeClr val="dk2"/>
              </a:solidFill>
              <a:latin typeface="Arial"/>
              <a:ea typeface="Arial"/>
              <a:cs typeface="Arial"/>
              <a:sym typeface="Arial"/>
            </a:endParaRPr>
          </a:p>
          <a:p>
            <a:pPr indent="-12700" lvl="0" marL="342900" marR="0" rtl="0" algn="l">
              <a:lnSpc>
                <a:spcPct val="115000"/>
              </a:lnSpc>
              <a:spcBef>
                <a:spcPts val="1700"/>
              </a:spcBef>
              <a:spcAft>
                <a:spcPts val="0"/>
              </a:spcAft>
              <a:buClr>
                <a:schemeClr val="dk2"/>
              </a:buClr>
              <a:buSzPts val="2400"/>
              <a:buFont typeface="Arial"/>
              <a:buNone/>
            </a:pPr>
            <a:r>
              <a:t/>
            </a:r>
            <a:endParaRPr b="0" i="0" sz="2400" u="none" cap="none" strike="noStrike">
              <a:solidFill>
                <a:schemeClr val="dk2"/>
              </a:solidFill>
              <a:latin typeface="Arial"/>
              <a:ea typeface="Arial"/>
              <a:cs typeface="Arial"/>
              <a:sym typeface="Arial"/>
            </a:endParaRPr>
          </a:p>
        </p:txBody>
      </p:sp>
      <p:grpSp>
        <p:nvGrpSpPr>
          <p:cNvPr id="170" name="Google Shape;170;p24"/>
          <p:cNvGrpSpPr/>
          <p:nvPr/>
        </p:nvGrpSpPr>
        <p:grpSpPr>
          <a:xfrm>
            <a:off x="0" y="0"/>
            <a:ext cx="9144000" cy="6781800"/>
            <a:chOff x="0" y="0"/>
            <a:chExt cx="9144000" cy="6781800"/>
          </a:xfrm>
        </p:grpSpPr>
        <p:sp>
          <p:nvSpPr>
            <p:cNvPr id="171" name="Google Shape;171;p24"/>
            <p:cNvSpPr/>
            <p:nvPr/>
          </p:nvSpPr>
          <p:spPr>
            <a:xfrm>
              <a:off x="550862" y="152400"/>
              <a:ext cx="114300" cy="66294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172" name="Google Shape;172;p24"/>
            <p:cNvSpPr/>
            <p:nvPr/>
          </p:nvSpPr>
          <p:spPr>
            <a:xfrm flipH="1" rot="-5400000">
              <a:off x="4533900" y="-4381500"/>
              <a:ext cx="228600" cy="8991600"/>
            </a:xfrm>
            <a:prstGeom prst="rect">
              <a:avLst/>
            </a:prstGeom>
            <a:gradFill>
              <a:gsLst>
                <a:gs pos="0">
                  <a:srgbClr val="FFFFFF"/>
                </a:gs>
                <a:gs pos="100000">
                  <a:srgbClr val="C41230"/>
                </a:gs>
              </a:gsLst>
              <a:lin ang="5400012" scaled="0"/>
            </a:gra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pic>
          <p:nvPicPr>
            <p:cNvPr descr="Tag" id="173" name="Google Shape;173;p24"/>
            <p:cNvPicPr preferRelativeResize="0"/>
            <p:nvPr/>
          </p:nvPicPr>
          <p:blipFill rotWithShape="1">
            <a:blip r:embed="rId3">
              <a:alphaModFix/>
            </a:blip>
            <a:srcRect b="0" l="0" r="0" t="0"/>
            <a:stretch/>
          </p:blipFill>
          <p:spPr>
            <a:xfrm>
              <a:off x="0" y="1905000"/>
              <a:ext cx="703200" cy="4022700"/>
            </a:xfrm>
            <a:prstGeom prst="rect">
              <a:avLst/>
            </a:prstGeom>
            <a:noFill/>
            <a:ln>
              <a:noFill/>
            </a:ln>
          </p:spPr>
        </p:pic>
        <p:pic>
          <p:nvPicPr>
            <p:cNvPr descr="CCSlogoColor187" id="174" name="Google Shape;174;p24"/>
            <p:cNvPicPr preferRelativeResize="0"/>
            <p:nvPr/>
          </p:nvPicPr>
          <p:blipFill rotWithShape="1">
            <a:blip r:embed="rId4">
              <a:alphaModFix/>
            </a:blip>
            <a:srcRect b="0" l="0" r="0" t="0"/>
            <a:stretch/>
          </p:blipFill>
          <p:spPr>
            <a:xfrm>
              <a:off x="474662" y="106363"/>
              <a:ext cx="1143000" cy="1341300"/>
            </a:xfrm>
            <a:prstGeom prst="rect">
              <a:avLst/>
            </a:prstGeom>
            <a:noFill/>
            <a:ln>
              <a:noFill/>
            </a:ln>
          </p:spPr>
        </p:pic>
      </p:grpSp>
      <p:pic>
        <p:nvPicPr>
          <p:cNvPr id="175" name="Google Shape;175;p24"/>
          <p:cNvPicPr preferRelativeResize="0"/>
          <p:nvPr/>
        </p:nvPicPr>
        <p:blipFill rotWithShape="1">
          <a:blip r:embed="rId5">
            <a:alphaModFix/>
          </a:blip>
          <a:srcRect b="0" l="0" r="0" t="0"/>
          <a:stretch/>
        </p:blipFill>
        <p:spPr>
          <a:xfrm>
            <a:off x="133350" y="1794149"/>
            <a:ext cx="419974" cy="4175150"/>
          </a:xfrm>
          <a:prstGeom prst="rect">
            <a:avLst/>
          </a:prstGeom>
          <a:noFill/>
          <a:ln>
            <a:noFill/>
          </a:ln>
        </p:spPr>
      </p:pic>
      <p:pic>
        <p:nvPicPr>
          <p:cNvPr id="176" name="Google Shape;176;p24"/>
          <p:cNvPicPr preferRelativeResize="0"/>
          <p:nvPr/>
        </p:nvPicPr>
        <p:blipFill rotWithShape="1">
          <a:blip r:embed="rId6">
            <a:alphaModFix/>
          </a:blip>
          <a:srcRect b="0" l="0" r="0" t="0"/>
          <a:stretch/>
        </p:blipFill>
        <p:spPr>
          <a:xfrm>
            <a:off x="7543150" y="92081"/>
            <a:ext cx="1143649" cy="1233649"/>
          </a:xfrm>
          <a:prstGeom prst="rect">
            <a:avLst/>
          </a:prstGeom>
          <a:noFill/>
          <a:ln>
            <a:noFill/>
          </a:ln>
        </p:spPr>
      </p:pic>
      <p:pic>
        <p:nvPicPr>
          <p:cNvPr id="177" name="Google Shape;177;p24"/>
          <p:cNvPicPr preferRelativeResize="0"/>
          <p:nvPr/>
        </p:nvPicPr>
        <p:blipFill rotWithShape="1">
          <a:blip r:embed="rId7">
            <a:alphaModFix/>
          </a:blip>
          <a:srcRect b="0" l="8553" r="7427" t="0"/>
          <a:stretch/>
        </p:blipFill>
        <p:spPr>
          <a:xfrm>
            <a:off x="804000" y="3899125"/>
            <a:ext cx="8111776" cy="224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